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9"/>
  </p:notesMasterIdLst>
  <p:sldIdLst>
    <p:sldId id="256" r:id="rId2"/>
    <p:sldId id="259" r:id="rId3"/>
    <p:sldId id="314" r:id="rId4"/>
    <p:sldId id="275" r:id="rId5"/>
    <p:sldId id="350" r:id="rId6"/>
    <p:sldId id="351" r:id="rId7"/>
    <p:sldId id="313" r:id="rId8"/>
    <p:sldId id="274" r:id="rId9"/>
    <p:sldId id="326" r:id="rId10"/>
    <p:sldId id="315" r:id="rId11"/>
    <p:sldId id="316" r:id="rId12"/>
    <p:sldId id="331" r:id="rId13"/>
    <p:sldId id="337" r:id="rId14"/>
    <p:sldId id="357" r:id="rId15"/>
    <p:sldId id="338" r:id="rId16"/>
    <p:sldId id="352" r:id="rId17"/>
    <p:sldId id="353" r:id="rId18"/>
    <p:sldId id="333" r:id="rId19"/>
    <p:sldId id="349" r:id="rId20"/>
    <p:sldId id="354" r:id="rId21"/>
    <p:sldId id="355" r:id="rId22"/>
    <p:sldId id="356" r:id="rId23"/>
    <p:sldId id="348" r:id="rId24"/>
    <p:sldId id="334" r:id="rId25"/>
    <p:sldId id="327" r:id="rId26"/>
    <p:sldId id="285" r:id="rId27"/>
    <p:sldId id="307" r:id="rId28"/>
    <p:sldId id="310" r:id="rId29"/>
    <p:sldId id="329" r:id="rId30"/>
    <p:sldId id="340" r:id="rId31"/>
    <p:sldId id="341" r:id="rId32"/>
    <p:sldId id="342" r:id="rId33"/>
    <p:sldId id="343" r:id="rId34"/>
    <p:sldId id="283" r:id="rId35"/>
    <p:sldId id="330" r:id="rId36"/>
    <p:sldId id="335" r:id="rId37"/>
    <p:sldId id="336" r:id="rId3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Cambria Math" panose="02040503050406030204" pitchFamily="18" charset="0"/>
      <p:regular r:id="rId44"/>
    </p:embeddedFont>
    <p:embeddedFont>
      <p:font typeface="IBM Plex Sans" panose="020B0503050203000203" pitchFamily="34" charset="0"/>
      <p:regular r:id="rId45"/>
      <p:bold r:id="rId46"/>
      <p:italic r:id="rId47"/>
      <p:boldItalic r:id="rId48"/>
    </p:embeddedFont>
    <p:embeddedFont>
      <p:font typeface="IBM Plex Sans Medium" panose="020B0603050203000203" pitchFamily="34" charset="0"/>
      <p:regular r:id="rId49"/>
      <p:bold r:id="rId50"/>
      <p:italic r:id="rId51"/>
      <p:boldItalic r:id="rId52"/>
    </p:embeddedFont>
    <p:embeddedFont>
      <p:font typeface="IBM Plex Sans SemiBold" panose="020B0703050203000203" pitchFamily="34" charset="0"/>
      <p:regular r:id="rId53"/>
      <p:bold r:id="rId54"/>
      <p:italic r:id="rId55"/>
      <p:boldItalic r:id="rId56"/>
    </p:embeddedFont>
    <p:embeddedFont>
      <p:font typeface="Rubik" panose="02000604000000020004" pitchFamily="2" charset="-79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E3C"/>
    <a:srgbClr val="EDF3E6"/>
    <a:srgbClr val="F7ECE7"/>
    <a:srgbClr val="F5E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B9569D-E284-4007-8464-980D076CA67C}">
  <a:tblStyle styleId="{92B9569D-E284-4007-8464-980D076CA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3908" autoAdjust="0"/>
  </p:normalViewPr>
  <p:slideViewPr>
    <p:cSldViewPr snapToGrid="0">
      <p:cViewPr varScale="1">
        <p:scale>
          <a:sx n="117" d="100"/>
          <a:sy n="117" d="100"/>
        </p:scale>
        <p:origin x="494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RASIRI H.V.B.L." userId="d0553f0c-7141-4133-864c-c8f646d254e4" providerId="ADAL" clId="{347A9B1F-93D6-4BB0-BE96-1738E0BF3B81}"/>
    <pc:docChg chg="undo custSel addSld delSld modSld sldOrd">
      <pc:chgData name="CHANDRASIRI H.V.B.L." userId="d0553f0c-7141-4133-864c-c8f646d254e4" providerId="ADAL" clId="{347A9B1F-93D6-4BB0-BE96-1738E0BF3B81}" dt="2024-01-22T06:01:56.465" v="1169" actId="20577"/>
      <pc:docMkLst>
        <pc:docMk/>
      </pc:docMkLst>
      <pc:sldChg chg="addSp delSp modSp mod">
        <pc:chgData name="CHANDRASIRI H.V.B.L." userId="d0553f0c-7141-4133-864c-c8f646d254e4" providerId="ADAL" clId="{347A9B1F-93D6-4BB0-BE96-1738E0BF3B81}" dt="2024-01-21T18:59:43.147" v="1080" actId="1076"/>
        <pc:sldMkLst>
          <pc:docMk/>
          <pc:sldMk cId="2325014323" sldId="334"/>
        </pc:sldMkLst>
        <pc:spChg chg="del">
          <ac:chgData name="CHANDRASIRI H.V.B.L." userId="d0553f0c-7141-4133-864c-c8f646d254e4" providerId="ADAL" clId="{347A9B1F-93D6-4BB0-BE96-1738E0BF3B81}" dt="2024-01-21T18:59:32.892" v="1076" actId="478"/>
          <ac:spMkLst>
            <pc:docMk/>
            <pc:sldMk cId="2325014323" sldId="334"/>
            <ac:spMk id="13" creationId="{E383A485-7887-231C-940B-2656F3A7C413}"/>
          </ac:spMkLst>
        </pc:spChg>
        <pc:picChg chg="add mod">
          <ac:chgData name="CHANDRASIRI H.V.B.L." userId="d0553f0c-7141-4133-864c-c8f646d254e4" providerId="ADAL" clId="{347A9B1F-93D6-4BB0-BE96-1738E0BF3B81}" dt="2024-01-21T18:59:43.147" v="1080" actId="1076"/>
          <ac:picMkLst>
            <pc:docMk/>
            <pc:sldMk cId="2325014323" sldId="334"/>
            <ac:picMk id="5" creationId="{79C07A74-8F02-4EED-98D4-05B5A1EF0795}"/>
          </ac:picMkLst>
        </pc:picChg>
        <pc:picChg chg="del">
          <ac:chgData name="CHANDRASIRI H.V.B.L." userId="d0553f0c-7141-4133-864c-c8f646d254e4" providerId="ADAL" clId="{347A9B1F-93D6-4BB0-BE96-1738E0BF3B81}" dt="2024-01-21T18:59:25.961" v="1074" actId="478"/>
          <ac:picMkLst>
            <pc:docMk/>
            <pc:sldMk cId="2325014323" sldId="334"/>
            <ac:picMk id="23" creationId="{A4105A39-6385-A7FA-60DB-902D02358190}"/>
          </ac:picMkLst>
        </pc:picChg>
      </pc:sldChg>
      <pc:sldChg chg="addSp modSp mod">
        <pc:chgData name="CHANDRASIRI H.V.B.L." userId="d0553f0c-7141-4133-864c-c8f646d254e4" providerId="ADAL" clId="{347A9B1F-93D6-4BB0-BE96-1738E0BF3B81}" dt="2024-01-22T06:01:56.465" v="1169" actId="20577"/>
        <pc:sldMkLst>
          <pc:docMk/>
          <pc:sldMk cId="3466867365" sldId="337"/>
        </pc:sldMkLst>
        <pc:spChg chg="add mod">
          <ac:chgData name="CHANDRASIRI H.V.B.L." userId="d0553f0c-7141-4133-864c-c8f646d254e4" providerId="ADAL" clId="{347A9B1F-93D6-4BB0-BE96-1738E0BF3B81}" dt="2024-01-22T06:01:56.465" v="1169" actId="20577"/>
          <ac:spMkLst>
            <pc:docMk/>
            <pc:sldMk cId="3466867365" sldId="337"/>
            <ac:spMk id="24" creationId="{ED8093DB-B5A5-4EC9-A4D8-491B816360CF}"/>
          </ac:spMkLst>
        </pc:spChg>
        <pc:picChg chg="mod">
          <ac:chgData name="CHANDRASIRI H.V.B.L." userId="d0553f0c-7141-4133-864c-c8f646d254e4" providerId="ADAL" clId="{347A9B1F-93D6-4BB0-BE96-1738E0BF3B81}" dt="2024-01-21T18:10:12.196" v="639" actId="1076"/>
          <ac:picMkLst>
            <pc:docMk/>
            <pc:sldMk cId="3466867365" sldId="337"/>
            <ac:picMk id="6" creationId="{974C86AC-B3F0-4264-A0FE-08066C6D6312}"/>
          </ac:picMkLst>
        </pc:picChg>
      </pc:sldChg>
      <pc:sldChg chg="addSp delSp modSp mod ord">
        <pc:chgData name="CHANDRASIRI H.V.B.L." userId="d0553f0c-7141-4133-864c-c8f646d254e4" providerId="ADAL" clId="{347A9B1F-93D6-4BB0-BE96-1738E0BF3B81}" dt="2024-01-21T19:00:21.219" v="1081" actId="14100"/>
        <pc:sldMkLst>
          <pc:docMk/>
          <pc:sldMk cId="1860404108" sldId="338"/>
        </pc:sldMkLst>
        <pc:spChg chg="del">
          <ac:chgData name="CHANDRASIRI H.V.B.L." userId="d0553f0c-7141-4133-864c-c8f646d254e4" providerId="ADAL" clId="{347A9B1F-93D6-4BB0-BE96-1738E0BF3B81}" dt="2024-01-21T17:47:55.152" v="29" actId="478"/>
          <ac:spMkLst>
            <pc:docMk/>
            <pc:sldMk cId="1860404108" sldId="338"/>
            <ac:spMk id="2" creationId="{6F22AFBD-F90A-FFFC-4F4D-5EA015FE91D7}"/>
          </ac:spMkLst>
        </pc:spChg>
        <pc:spChg chg="del">
          <ac:chgData name="CHANDRASIRI H.V.B.L." userId="d0553f0c-7141-4133-864c-c8f646d254e4" providerId="ADAL" clId="{347A9B1F-93D6-4BB0-BE96-1738E0BF3B81}" dt="2024-01-21T17:47:45.584" v="28" actId="478"/>
          <ac:spMkLst>
            <pc:docMk/>
            <pc:sldMk cId="1860404108" sldId="338"/>
            <ac:spMk id="3" creationId="{DA442B99-43AF-18A3-FBF7-949B38307693}"/>
          </ac:spMkLst>
        </pc:spChg>
        <pc:spChg chg="del">
          <ac:chgData name="CHANDRASIRI H.V.B.L." userId="d0553f0c-7141-4133-864c-c8f646d254e4" providerId="ADAL" clId="{347A9B1F-93D6-4BB0-BE96-1738E0BF3B81}" dt="2024-01-21T17:47:44.630" v="27" actId="478"/>
          <ac:spMkLst>
            <pc:docMk/>
            <pc:sldMk cId="1860404108" sldId="338"/>
            <ac:spMk id="6" creationId="{6831CBCF-62F6-1A7C-AD04-1B79631FDA1F}"/>
          </ac:spMkLst>
        </pc:spChg>
        <pc:spChg chg="del">
          <ac:chgData name="CHANDRASIRI H.V.B.L." userId="d0553f0c-7141-4133-864c-c8f646d254e4" providerId="ADAL" clId="{347A9B1F-93D6-4BB0-BE96-1738E0BF3B81}" dt="2024-01-21T17:47:43.618" v="26" actId="478"/>
          <ac:spMkLst>
            <pc:docMk/>
            <pc:sldMk cId="1860404108" sldId="338"/>
            <ac:spMk id="7" creationId="{81960F89-17D9-A9E8-B14D-73F88875F01D}"/>
          </ac:spMkLst>
        </pc:spChg>
        <pc:spChg chg="del">
          <ac:chgData name="CHANDRASIRI H.V.B.L." userId="d0553f0c-7141-4133-864c-c8f646d254e4" providerId="ADAL" clId="{347A9B1F-93D6-4BB0-BE96-1738E0BF3B81}" dt="2024-01-21T17:47:42.473" v="25" actId="478"/>
          <ac:spMkLst>
            <pc:docMk/>
            <pc:sldMk cId="1860404108" sldId="338"/>
            <ac:spMk id="8" creationId="{AD414DB5-8708-6981-5318-4D4C366A13E9}"/>
          </ac:spMkLst>
        </pc:spChg>
        <pc:spChg chg="del">
          <ac:chgData name="CHANDRASIRI H.V.B.L." userId="d0553f0c-7141-4133-864c-c8f646d254e4" providerId="ADAL" clId="{347A9B1F-93D6-4BB0-BE96-1738E0BF3B81}" dt="2024-01-21T17:47:41.481" v="24" actId="478"/>
          <ac:spMkLst>
            <pc:docMk/>
            <pc:sldMk cId="1860404108" sldId="338"/>
            <ac:spMk id="10" creationId="{2CD4A729-7DCD-D829-9951-EE45A2054D90}"/>
          </ac:spMkLst>
        </pc:spChg>
        <pc:spChg chg="del">
          <ac:chgData name="CHANDRASIRI H.V.B.L." userId="d0553f0c-7141-4133-864c-c8f646d254e4" providerId="ADAL" clId="{347A9B1F-93D6-4BB0-BE96-1738E0BF3B81}" dt="2024-01-21T17:47:40.565" v="23" actId="478"/>
          <ac:spMkLst>
            <pc:docMk/>
            <pc:sldMk cId="1860404108" sldId="338"/>
            <ac:spMk id="11" creationId="{E7CF7124-C4C9-59F5-89A1-5A6FD58C322F}"/>
          </ac:spMkLst>
        </pc:spChg>
        <pc:spChg chg="add mod">
          <ac:chgData name="CHANDRASIRI H.V.B.L." userId="d0553f0c-7141-4133-864c-c8f646d254e4" providerId="ADAL" clId="{347A9B1F-93D6-4BB0-BE96-1738E0BF3B81}" dt="2024-01-21T19:00:21.219" v="1081" actId="14100"/>
          <ac:spMkLst>
            <pc:docMk/>
            <pc:sldMk cId="1860404108" sldId="338"/>
            <ac:spMk id="13" creationId="{F1807BF6-6CFD-44CD-A6A4-A6C68B3256C3}"/>
          </ac:spMkLst>
        </pc:spChg>
        <pc:graphicFrameChg chg="add del">
          <ac:chgData name="CHANDRASIRI H.V.B.L." userId="d0553f0c-7141-4133-864c-c8f646d254e4" providerId="ADAL" clId="{347A9B1F-93D6-4BB0-BE96-1738E0BF3B81}" dt="2024-01-21T17:47:37.778" v="22" actId="478"/>
          <ac:graphicFrameMkLst>
            <pc:docMk/>
            <pc:sldMk cId="1860404108" sldId="338"/>
            <ac:graphicFrameMk id="5" creationId="{A3E20A7B-99F5-EC37-4479-A66688DA82DD}"/>
          </ac:graphicFrameMkLst>
        </pc:graphicFrameChg>
        <pc:cxnChg chg="del">
          <ac:chgData name="CHANDRASIRI H.V.B.L." userId="d0553f0c-7141-4133-864c-c8f646d254e4" providerId="ADAL" clId="{347A9B1F-93D6-4BB0-BE96-1738E0BF3B81}" dt="2024-01-21T17:50:21.400" v="56" actId="478"/>
          <ac:cxnSpMkLst>
            <pc:docMk/>
            <pc:sldMk cId="1860404108" sldId="338"/>
            <ac:cxnSpMk id="4" creationId="{5E847BC1-1BAC-C745-537C-49B9975CA3CF}"/>
          </ac:cxnSpMkLst>
        </pc:cxnChg>
      </pc:sldChg>
      <pc:sldChg chg="del">
        <pc:chgData name="CHANDRASIRI H.V.B.L." userId="d0553f0c-7141-4133-864c-c8f646d254e4" providerId="ADAL" clId="{347A9B1F-93D6-4BB0-BE96-1738E0BF3B81}" dt="2024-01-21T18:34:36.811" v="873" actId="47"/>
        <pc:sldMkLst>
          <pc:docMk/>
          <pc:sldMk cId="2815260633" sldId="344"/>
        </pc:sldMkLst>
      </pc:sldChg>
      <pc:sldChg chg="del">
        <pc:chgData name="CHANDRASIRI H.V.B.L." userId="d0553f0c-7141-4133-864c-c8f646d254e4" providerId="ADAL" clId="{347A9B1F-93D6-4BB0-BE96-1738E0BF3B81}" dt="2024-01-21T18:36:37.080" v="879" actId="47"/>
        <pc:sldMkLst>
          <pc:docMk/>
          <pc:sldMk cId="1750586048" sldId="345"/>
        </pc:sldMkLst>
      </pc:sldChg>
      <pc:sldChg chg="modSp del mod">
        <pc:chgData name="CHANDRASIRI H.V.B.L." userId="d0553f0c-7141-4133-864c-c8f646d254e4" providerId="ADAL" clId="{347A9B1F-93D6-4BB0-BE96-1738E0BF3B81}" dt="2024-01-21T18:50:46.996" v="956" actId="47"/>
        <pc:sldMkLst>
          <pc:docMk/>
          <pc:sldMk cId="81562347" sldId="346"/>
        </pc:sldMkLst>
        <pc:picChg chg="mod">
          <ac:chgData name="CHANDRASIRI H.V.B.L." userId="d0553f0c-7141-4133-864c-c8f646d254e4" providerId="ADAL" clId="{347A9B1F-93D6-4BB0-BE96-1738E0BF3B81}" dt="2024-01-21T18:43:06.185" v="891" actId="1076"/>
          <ac:picMkLst>
            <pc:docMk/>
            <pc:sldMk cId="81562347" sldId="346"/>
            <ac:picMk id="7" creationId="{3696E1A6-A942-94EB-47D9-EDE5348F8036}"/>
          </ac:picMkLst>
        </pc:picChg>
      </pc:sldChg>
      <pc:sldChg chg="del">
        <pc:chgData name="CHANDRASIRI H.V.B.L." userId="d0553f0c-7141-4133-864c-c8f646d254e4" providerId="ADAL" clId="{347A9B1F-93D6-4BB0-BE96-1738E0BF3B81}" dt="2024-01-21T18:36:48.116" v="880" actId="47"/>
        <pc:sldMkLst>
          <pc:docMk/>
          <pc:sldMk cId="937113810" sldId="347"/>
        </pc:sldMkLst>
      </pc:sldChg>
      <pc:sldChg chg="addSp delSp modSp mod ord">
        <pc:chgData name="CHANDRASIRI H.V.B.L." userId="d0553f0c-7141-4133-864c-c8f646d254e4" providerId="ADAL" clId="{347A9B1F-93D6-4BB0-BE96-1738E0BF3B81}" dt="2024-01-21T18:58:46.977" v="1073" actId="20577"/>
        <pc:sldMkLst>
          <pc:docMk/>
          <pc:sldMk cId="2286383602" sldId="348"/>
        </pc:sldMkLst>
        <pc:spChg chg="del">
          <ac:chgData name="CHANDRASIRI H.V.B.L." userId="d0553f0c-7141-4133-864c-c8f646d254e4" providerId="ADAL" clId="{347A9B1F-93D6-4BB0-BE96-1738E0BF3B81}" dt="2024-01-21T18:52:35.722" v="992" actId="478"/>
          <ac:spMkLst>
            <pc:docMk/>
            <pc:sldMk cId="2286383602" sldId="348"/>
            <ac:spMk id="3" creationId="{CE67A1AF-4E1C-5A41-56ED-388E65988EE3}"/>
          </ac:spMkLst>
        </pc:spChg>
        <pc:spChg chg="del">
          <ac:chgData name="CHANDRASIRI H.V.B.L." userId="d0553f0c-7141-4133-864c-c8f646d254e4" providerId="ADAL" clId="{347A9B1F-93D6-4BB0-BE96-1738E0BF3B81}" dt="2024-01-21T18:52:37.180" v="993" actId="478"/>
          <ac:spMkLst>
            <pc:docMk/>
            <pc:sldMk cId="2286383602" sldId="348"/>
            <ac:spMk id="5" creationId="{57B90761-05E7-D732-BC45-7787666EAC83}"/>
          </ac:spMkLst>
        </pc:spChg>
        <pc:spChg chg="del">
          <ac:chgData name="CHANDRASIRI H.V.B.L." userId="d0553f0c-7141-4133-864c-c8f646d254e4" providerId="ADAL" clId="{347A9B1F-93D6-4BB0-BE96-1738E0BF3B81}" dt="2024-01-21T18:52:38.147" v="994" actId="478"/>
          <ac:spMkLst>
            <pc:docMk/>
            <pc:sldMk cId="2286383602" sldId="348"/>
            <ac:spMk id="6" creationId="{924EF16D-AD73-EA20-7275-8D9B1D1CA6ED}"/>
          </ac:spMkLst>
        </pc:spChg>
        <pc:graphicFrameChg chg="add mod">
          <ac:chgData name="CHANDRASIRI H.V.B.L." userId="d0553f0c-7141-4133-864c-c8f646d254e4" providerId="ADAL" clId="{347A9B1F-93D6-4BB0-BE96-1738E0BF3B81}" dt="2024-01-21T18:58:46.977" v="1073" actId="20577"/>
          <ac:graphicFrameMkLst>
            <pc:docMk/>
            <pc:sldMk cId="2286383602" sldId="348"/>
            <ac:graphicFrameMk id="10" creationId="{1DE19C90-C1B5-4A03-AD2D-78E44E2EBA1C}"/>
          </ac:graphicFrameMkLst>
        </pc:graphicFrameChg>
        <pc:picChg chg="del">
          <ac:chgData name="CHANDRASIRI H.V.B.L." userId="d0553f0c-7141-4133-864c-c8f646d254e4" providerId="ADAL" clId="{347A9B1F-93D6-4BB0-BE96-1738E0BF3B81}" dt="2024-01-21T18:52:33.187" v="991" actId="478"/>
          <ac:picMkLst>
            <pc:docMk/>
            <pc:sldMk cId="2286383602" sldId="348"/>
            <ac:picMk id="8" creationId="{62C0C039-E67F-4C04-BBE6-E1D03F51A6E4}"/>
          </ac:picMkLst>
        </pc:picChg>
      </pc:sldChg>
      <pc:sldChg chg="addSp delSp modSp mod">
        <pc:chgData name="CHANDRASIRI H.V.B.L." userId="d0553f0c-7141-4133-864c-c8f646d254e4" providerId="ADAL" clId="{347A9B1F-93D6-4BB0-BE96-1738E0BF3B81}" dt="2024-01-21T18:31:57.993" v="849"/>
        <pc:sldMkLst>
          <pc:docMk/>
          <pc:sldMk cId="3644404804" sldId="349"/>
        </pc:sldMkLst>
        <pc:spChg chg="mod">
          <ac:chgData name="CHANDRASIRI H.V.B.L." userId="d0553f0c-7141-4133-864c-c8f646d254e4" providerId="ADAL" clId="{347A9B1F-93D6-4BB0-BE96-1738E0BF3B81}" dt="2024-01-21T18:30:06.564" v="839" actId="20577"/>
          <ac:spMkLst>
            <pc:docMk/>
            <pc:sldMk cId="3644404804" sldId="349"/>
            <ac:spMk id="2" creationId="{96D1D4FF-4C3E-D7FF-B4B6-B236D7F8F20F}"/>
          </ac:spMkLst>
        </pc:spChg>
        <pc:spChg chg="add del">
          <ac:chgData name="CHANDRASIRI H.V.B.L." userId="d0553f0c-7141-4133-864c-c8f646d254e4" providerId="ADAL" clId="{347A9B1F-93D6-4BB0-BE96-1738E0BF3B81}" dt="2024-01-21T18:28:01.216" v="818" actId="478"/>
          <ac:spMkLst>
            <pc:docMk/>
            <pc:sldMk cId="3644404804" sldId="349"/>
            <ac:spMk id="7" creationId="{75BAF4A6-706F-42F9-8461-D79550EA2C87}"/>
          </ac:spMkLst>
        </pc:spChg>
        <pc:graphicFrameChg chg="del">
          <ac:chgData name="CHANDRASIRI H.V.B.L." userId="d0553f0c-7141-4133-864c-c8f646d254e4" providerId="ADAL" clId="{347A9B1F-93D6-4BB0-BE96-1738E0BF3B81}" dt="2024-01-21T18:24:03.682" v="783" actId="478"/>
          <ac:graphicFrameMkLst>
            <pc:docMk/>
            <pc:sldMk cId="3644404804" sldId="349"/>
            <ac:graphicFrameMk id="3" creationId="{43492D5B-9E12-2F65-7669-B1A3122ED3D7}"/>
          </ac:graphicFrameMkLst>
        </pc:graphicFrameChg>
        <pc:graphicFrameChg chg="add del mod">
          <ac:chgData name="CHANDRASIRI H.V.B.L." userId="d0553f0c-7141-4133-864c-c8f646d254e4" providerId="ADAL" clId="{347A9B1F-93D6-4BB0-BE96-1738E0BF3B81}" dt="2024-01-21T18:25:43.413" v="797" actId="478"/>
          <ac:graphicFrameMkLst>
            <pc:docMk/>
            <pc:sldMk cId="3644404804" sldId="349"/>
            <ac:graphicFrameMk id="5" creationId="{BB5E8264-8858-4C5D-9185-686DF16696A3}"/>
          </ac:graphicFrameMkLst>
        </pc:graphicFrameChg>
        <pc:graphicFrameChg chg="add del mod modGraphic">
          <ac:chgData name="CHANDRASIRI H.V.B.L." userId="d0553f0c-7141-4133-864c-c8f646d254e4" providerId="ADAL" clId="{347A9B1F-93D6-4BB0-BE96-1738E0BF3B81}" dt="2024-01-21T18:31:57.993" v="849"/>
          <ac:graphicFrameMkLst>
            <pc:docMk/>
            <pc:sldMk cId="3644404804" sldId="349"/>
            <ac:graphicFrameMk id="6" creationId="{D58258C7-300F-46E8-B456-00C5EB4A14F1}"/>
          </ac:graphicFrameMkLst>
        </pc:graphicFrameChg>
      </pc:sldChg>
      <pc:sldChg chg="addSp delSp modSp new mod">
        <pc:chgData name="CHANDRASIRI H.V.B.L." userId="d0553f0c-7141-4133-864c-c8f646d254e4" providerId="ADAL" clId="{347A9B1F-93D6-4BB0-BE96-1738E0BF3B81}" dt="2024-01-21T18:35:43.337" v="878" actId="14100"/>
        <pc:sldMkLst>
          <pc:docMk/>
          <pc:sldMk cId="4040072549" sldId="352"/>
        </pc:sldMkLst>
        <pc:spChg chg="del">
          <ac:chgData name="CHANDRASIRI H.V.B.L." userId="d0553f0c-7141-4133-864c-c8f646d254e4" providerId="ADAL" clId="{347A9B1F-93D6-4BB0-BE96-1738E0BF3B81}" dt="2024-01-21T17:50:57.059" v="59" actId="478"/>
          <ac:spMkLst>
            <pc:docMk/>
            <pc:sldMk cId="4040072549" sldId="352"/>
            <ac:spMk id="2" creationId="{2A911FD2-F21D-458F-BBB0-567D0F5FF0A9}"/>
          </ac:spMkLst>
        </pc:spChg>
        <pc:spChg chg="add mod">
          <ac:chgData name="CHANDRASIRI H.V.B.L." userId="d0553f0c-7141-4133-864c-c8f646d254e4" providerId="ADAL" clId="{347A9B1F-93D6-4BB0-BE96-1738E0BF3B81}" dt="2024-01-21T18:35:43.337" v="878" actId="14100"/>
          <ac:spMkLst>
            <pc:docMk/>
            <pc:sldMk cId="4040072549" sldId="352"/>
            <ac:spMk id="4" creationId="{41D42041-A19E-4F5C-B2C6-E31CF83C2FE0}"/>
          </ac:spMkLst>
        </pc:spChg>
        <pc:spChg chg="add mod">
          <ac:chgData name="CHANDRASIRI H.V.B.L." userId="d0553f0c-7141-4133-864c-c8f646d254e4" providerId="ADAL" clId="{347A9B1F-93D6-4BB0-BE96-1738E0BF3B81}" dt="2024-01-21T18:00:51.681" v="305" actId="207"/>
          <ac:spMkLst>
            <pc:docMk/>
            <pc:sldMk cId="4040072549" sldId="352"/>
            <ac:spMk id="5" creationId="{287D5291-862E-40FE-8FDE-CE78679942A3}"/>
          </ac:spMkLst>
        </pc:spChg>
        <pc:graphicFrameChg chg="add mod modGraphic">
          <ac:chgData name="CHANDRASIRI H.V.B.L." userId="d0553f0c-7141-4133-864c-c8f646d254e4" providerId="ADAL" clId="{347A9B1F-93D6-4BB0-BE96-1738E0BF3B81}" dt="2024-01-21T18:27:32.413" v="812"/>
          <ac:graphicFrameMkLst>
            <pc:docMk/>
            <pc:sldMk cId="4040072549" sldId="352"/>
            <ac:graphicFrameMk id="3" creationId="{0A49F0B5-22B7-4B5A-A6D1-31419C44D7E4}"/>
          </ac:graphicFrameMkLst>
        </pc:graphicFrameChg>
      </pc:sldChg>
      <pc:sldChg chg="addSp delSp modSp new mod">
        <pc:chgData name="CHANDRASIRI H.V.B.L." userId="d0553f0c-7141-4133-864c-c8f646d254e4" providerId="ADAL" clId="{347A9B1F-93D6-4BB0-BE96-1738E0BF3B81}" dt="2024-01-21T18:09:27.476" v="638" actId="1076"/>
        <pc:sldMkLst>
          <pc:docMk/>
          <pc:sldMk cId="2857288672" sldId="353"/>
        </pc:sldMkLst>
        <pc:spChg chg="del">
          <ac:chgData name="CHANDRASIRI H.V.B.L." userId="d0553f0c-7141-4133-864c-c8f646d254e4" providerId="ADAL" clId="{347A9B1F-93D6-4BB0-BE96-1738E0BF3B81}" dt="2024-01-21T18:01:20.086" v="310" actId="478"/>
          <ac:spMkLst>
            <pc:docMk/>
            <pc:sldMk cId="2857288672" sldId="353"/>
            <ac:spMk id="2" creationId="{224446E1-8B01-4CA4-A169-7D770E3971B0}"/>
          </ac:spMkLst>
        </pc:spChg>
        <pc:spChg chg="add mod">
          <ac:chgData name="CHANDRASIRI H.V.B.L." userId="d0553f0c-7141-4133-864c-c8f646d254e4" providerId="ADAL" clId="{347A9B1F-93D6-4BB0-BE96-1738E0BF3B81}" dt="2024-01-21T18:03:13.204" v="337" actId="20577"/>
          <ac:spMkLst>
            <pc:docMk/>
            <pc:sldMk cId="2857288672" sldId="353"/>
            <ac:spMk id="5" creationId="{6E02E7A9-1812-49B2-BE7A-70DFE80E6BE1}"/>
          </ac:spMkLst>
        </pc:spChg>
        <pc:spChg chg="add mod">
          <ac:chgData name="CHANDRASIRI H.V.B.L." userId="d0553f0c-7141-4133-864c-c8f646d254e4" providerId="ADAL" clId="{347A9B1F-93D6-4BB0-BE96-1738E0BF3B81}" dt="2024-01-21T18:09:21.897" v="637" actId="1076"/>
          <ac:spMkLst>
            <pc:docMk/>
            <pc:sldMk cId="2857288672" sldId="353"/>
            <ac:spMk id="6" creationId="{C5281995-5FC8-42DB-A482-D78759894B4D}"/>
          </ac:spMkLst>
        </pc:spChg>
        <pc:spChg chg="add mod">
          <ac:chgData name="CHANDRASIRI H.V.B.L." userId="d0553f0c-7141-4133-864c-c8f646d254e4" providerId="ADAL" clId="{347A9B1F-93D6-4BB0-BE96-1738E0BF3B81}" dt="2024-01-21T18:06:09.552" v="472" actId="14100"/>
          <ac:spMkLst>
            <pc:docMk/>
            <pc:sldMk cId="2857288672" sldId="353"/>
            <ac:spMk id="7" creationId="{27C32BE4-F024-4351-8A3F-4710DFFF2B43}"/>
          </ac:spMkLst>
        </pc:spChg>
        <pc:spChg chg="add mod">
          <ac:chgData name="CHANDRASIRI H.V.B.L." userId="d0553f0c-7141-4133-864c-c8f646d254e4" providerId="ADAL" clId="{347A9B1F-93D6-4BB0-BE96-1738E0BF3B81}" dt="2024-01-21T18:09:27.476" v="638" actId="1076"/>
          <ac:spMkLst>
            <pc:docMk/>
            <pc:sldMk cId="2857288672" sldId="353"/>
            <ac:spMk id="8" creationId="{B23375E5-5638-42EB-8051-F8053A620F5D}"/>
          </ac:spMkLst>
        </pc:spChg>
        <pc:graphicFrameChg chg="add mod modGraphic">
          <ac:chgData name="CHANDRASIRI H.V.B.L." userId="d0553f0c-7141-4133-864c-c8f646d254e4" providerId="ADAL" clId="{347A9B1F-93D6-4BB0-BE96-1738E0BF3B81}" dt="2024-01-21T18:06:51.919" v="492" actId="20577"/>
          <ac:graphicFrameMkLst>
            <pc:docMk/>
            <pc:sldMk cId="2857288672" sldId="353"/>
            <ac:graphicFrameMk id="3" creationId="{3F7D1A56-67AF-4992-9788-A2E361979428}"/>
          </ac:graphicFrameMkLst>
        </pc:graphicFrameChg>
        <pc:graphicFrameChg chg="add mod modGraphic">
          <ac:chgData name="CHANDRASIRI H.V.B.L." userId="d0553f0c-7141-4133-864c-c8f646d254e4" providerId="ADAL" clId="{347A9B1F-93D6-4BB0-BE96-1738E0BF3B81}" dt="2024-01-21T18:09:10.206" v="634" actId="20577"/>
          <ac:graphicFrameMkLst>
            <pc:docMk/>
            <pc:sldMk cId="2857288672" sldId="353"/>
            <ac:graphicFrameMk id="4" creationId="{942C9175-7C2E-49B2-960F-05905917F99B}"/>
          </ac:graphicFrameMkLst>
        </pc:graphicFrameChg>
      </pc:sldChg>
      <pc:sldChg chg="modSp add mod">
        <pc:chgData name="CHANDRASIRI H.V.B.L." userId="d0553f0c-7141-4133-864c-c8f646d254e4" providerId="ADAL" clId="{347A9B1F-93D6-4BB0-BE96-1738E0BF3B81}" dt="2024-01-21T18:30:15.744" v="847" actId="20577"/>
        <pc:sldMkLst>
          <pc:docMk/>
          <pc:sldMk cId="3428664302" sldId="354"/>
        </pc:sldMkLst>
        <pc:spChg chg="mod">
          <ac:chgData name="CHANDRASIRI H.V.B.L." userId="d0553f0c-7141-4133-864c-c8f646d254e4" providerId="ADAL" clId="{347A9B1F-93D6-4BB0-BE96-1738E0BF3B81}" dt="2024-01-21T18:30:15.744" v="847" actId="20577"/>
          <ac:spMkLst>
            <pc:docMk/>
            <pc:sldMk cId="3428664302" sldId="354"/>
            <ac:spMk id="2" creationId="{96D1D4FF-4C3E-D7FF-B4B6-B236D7F8F20F}"/>
          </ac:spMkLst>
        </pc:spChg>
        <pc:graphicFrameChg chg="mod modGraphic">
          <ac:chgData name="CHANDRASIRI H.V.B.L." userId="d0553f0c-7141-4133-864c-c8f646d254e4" providerId="ADAL" clId="{347A9B1F-93D6-4BB0-BE96-1738E0BF3B81}" dt="2024-01-21T18:29:35.262" v="830" actId="122"/>
          <ac:graphicFrameMkLst>
            <pc:docMk/>
            <pc:sldMk cId="3428664302" sldId="354"/>
            <ac:graphicFrameMk id="6" creationId="{D58258C7-300F-46E8-B456-00C5EB4A14F1}"/>
          </ac:graphicFrameMkLst>
        </pc:graphicFrameChg>
      </pc:sldChg>
      <pc:sldChg chg="modSp add mod">
        <pc:chgData name="CHANDRASIRI H.V.B.L." userId="d0553f0c-7141-4133-864c-c8f646d254e4" providerId="ADAL" clId="{347A9B1F-93D6-4BB0-BE96-1738E0BF3B81}" dt="2024-01-21T18:38:18.825" v="884" actId="20577"/>
        <pc:sldMkLst>
          <pc:docMk/>
          <pc:sldMk cId="1143874122" sldId="355"/>
        </pc:sldMkLst>
        <pc:spChg chg="mod">
          <ac:chgData name="CHANDRASIRI H.V.B.L." userId="d0553f0c-7141-4133-864c-c8f646d254e4" providerId="ADAL" clId="{347A9B1F-93D6-4BB0-BE96-1738E0BF3B81}" dt="2024-01-21T18:32:18.584" v="872" actId="20577"/>
          <ac:spMkLst>
            <pc:docMk/>
            <pc:sldMk cId="1143874122" sldId="355"/>
            <ac:spMk id="2" creationId="{96D1D4FF-4C3E-D7FF-B4B6-B236D7F8F20F}"/>
          </ac:spMkLst>
        </pc:spChg>
        <pc:graphicFrameChg chg="mod modGraphic">
          <ac:chgData name="CHANDRASIRI H.V.B.L." userId="d0553f0c-7141-4133-864c-c8f646d254e4" providerId="ADAL" clId="{347A9B1F-93D6-4BB0-BE96-1738E0BF3B81}" dt="2024-01-21T18:38:18.825" v="884" actId="20577"/>
          <ac:graphicFrameMkLst>
            <pc:docMk/>
            <pc:sldMk cId="1143874122" sldId="355"/>
            <ac:graphicFrameMk id="6" creationId="{D58258C7-300F-46E8-B456-00C5EB4A14F1}"/>
          </ac:graphicFrameMkLst>
        </pc:graphicFrameChg>
      </pc:sldChg>
      <pc:sldChg chg="addSp delSp modSp new mod">
        <pc:chgData name="CHANDRASIRI H.V.B.L." userId="d0553f0c-7141-4133-864c-c8f646d254e4" providerId="ADAL" clId="{347A9B1F-93D6-4BB0-BE96-1738E0BF3B81}" dt="2024-01-21T18:51:43.640" v="990" actId="1076"/>
        <pc:sldMkLst>
          <pc:docMk/>
          <pc:sldMk cId="3418323692" sldId="356"/>
        </pc:sldMkLst>
        <pc:spChg chg="del">
          <ac:chgData name="CHANDRASIRI H.V.B.L." userId="d0553f0c-7141-4133-864c-c8f646d254e4" providerId="ADAL" clId="{347A9B1F-93D6-4BB0-BE96-1738E0BF3B81}" dt="2024-01-21T18:44:52.662" v="902" actId="478"/>
          <ac:spMkLst>
            <pc:docMk/>
            <pc:sldMk cId="3418323692" sldId="356"/>
            <ac:spMk id="2" creationId="{4662C2AB-9142-4707-9E2D-E01CB1F38E74}"/>
          </ac:spMkLst>
        </pc:spChg>
        <pc:spChg chg="add mod">
          <ac:chgData name="CHANDRASIRI H.V.B.L." userId="d0553f0c-7141-4133-864c-c8f646d254e4" providerId="ADAL" clId="{347A9B1F-93D6-4BB0-BE96-1738E0BF3B81}" dt="2024-01-21T18:51:43.640" v="990" actId="1076"/>
          <ac:spMkLst>
            <pc:docMk/>
            <pc:sldMk cId="3418323692" sldId="356"/>
            <ac:spMk id="15" creationId="{B7F42E1B-1BBC-4856-AB7A-5AD1DC34A090}"/>
          </ac:spMkLst>
        </pc:spChg>
        <pc:grpChg chg="add del mod">
          <ac:chgData name="CHANDRASIRI H.V.B.L." userId="d0553f0c-7141-4133-864c-c8f646d254e4" providerId="ADAL" clId="{347A9B1F-93D6-4BB0-BE96-1738E0BF3B81}" dt="2024-01-21T18:49:51.805" v="946" actId="165"/>
          <ac:grpSpMkLst>
            <pc:docMk/>
            <pc:sldMk cId="3418323692" sldId="356"/>
            <ac:grpSpMk id="12" creationId="{699FFBD9-5FDF-4066-A0D3-AA7714D5E974}"/>
          </ac:grpSpMkLst>
        </pc:grpChg>
        <pc:grpChg chg="add mod">
          <ac:chgData name="CHANDRASIRI H.V.B.L." userId="d0553f0c-7141-4133-864c-c8f646d254e4" providerId="ADAL" clId="{347A9B1F-93D6-4BB0-BE96-1738E0BF3B81}" dt="2024-01-21T18:51:41.138" v="989" actId="1076"/>
          <ac:grpSpMkLst>
            <pc:docMk/>
            <pc:sldMk cId="3418323692" sldId="356"/>
            <ac:grpSpMk id="14" creationId="{F67A74C9-BA2E-42DC-B6B1-B66D0F1AAB65}"/>
          </ac:grpSpMkLst>
        </pc:grpChg>
        <pc:picChg chg="add del mod">
          <ac:chgData name="CHANDRASIRI H.V.B.L." userId="d0553f0c-7141-4133-864c-c8f646d254e4" providerId="ADAL" clId="{347A9B1F-93D6-4BB0-BE96-1738E0BF3B81}" dt="2024-01-21T18:44:25.149" v="900" actId="478"/>
          <ac:picMkLst>
            <pc:docMk/>
            <pc:sldMk cId="3418323692" sldId="356"/>
            <ac:picMk id="4" creationId="{358C0F88-6842-4BD6-A5EE-7CD35AFDE74F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6" creationId="{95C1605F-346E-4D01-B10A-DFAAE708947A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7" creationId="{DB481AC9-3720-40EC-A493-B70857C648CD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8" creationId="{A69BEE9E-590B-4B06-86FF-6068F45A3AA6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9" creationId="{14F79132-BE0D-461C-A678-7C071F581D4D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10" creationId="{F8C46746-6192-4E29-ABB2-6FA1318BA5E2}"/>
          </ac:picMkLst>
        </pc:picChg>
        <pc:picChg chg="add mod topLvl modCrop">
          <ac:chgData name="CHANDRASIRI H.V.B.L." userId="d0553f0c-7141-4133-864c-c8f646d254e4" providerId="ADAL" clId="{347A9B1F-93D6-4BB0-BE96-1738E0BF3B81}" dt="2024-01-21T18:50:52.469" v="957" actId="164"/>
          <ac:picMkLst>
            <pc:docMk/>
            <pc:sldMk cId="3418323692" sldId="356"/>
            <ac:picMk id="11" creationId="{F2ABC486-EE41-454B-A845-633ED7D16277}"/>
          </ac:picMkLst>
        </pc:picChg>
        <pc:picChg chg="add mod modCrop">
          <ac:chgData name="CHANDRASIRI H.V.B.L." userId="d0553f0c-7141-4133-864c-c8f646d254e4" providerId="ADAL" clId="{347A9B1F-93D6-4BB0-BE96-1738E0BF3B81}" dt="2024-01-21T18:51:41.138" v="989" actId="1076"/>
          <ac:picMkLst>
            <pc:docMk/>
            <pc:sldMk cId="3418323692" sldId="356"/>
            <ac:picMk id="13" creationId="{995CD350-FA15-49CF-94C3-0007A3F72447}"/>
          </ac:picMkLst>
        </pc:picChg>
      </pc:sldChg>
      <pc:sldChg chg="add mod">
        <pc:chgData name="CHANDRASIRI H.V.B.L." userId="d0553f0c-7141-4133-864c-c8f646d254e4" providerId="ADAL" clId="{347A9B1F-93D6-4BB0-BE96-1738E0BF3B81}" dt="2024-01-22T06:00:59.421" v="1109" actId="27918"/>
        <pc:sldMkLst>
          <pc:docMk/>
          <pc:sldMk cId="2356820033" sldId="357"/>
        </pc:sldMkLst>
      </pc:sldChg>
      <pc:sldChg chg="new del">
        <pc:chgData name="CHANDRASIRI H.V.B.L." userId="d0553f0c-7141-4133-864c-c8f646d254e4" providerId="ADAL" clId="{347A9B1F-93D6-4BB0-BE96-1738E0BF3B81}" dt="2024-01-22T05:46:20.627" v="1083" actId="47"/>
        <pc:sldMkLst>
          <pc:docMk/>
          <pc:sldMk cId="3759290294" sldId="357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Mean Cross Validation Scores for DNA Methylation Data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0.47</c:v>
                </c:pt>
                <c:pt idx="1">
                  <c:v>0.84</c:v>
                </c:pt>
                <c:pt idx="2">
                  <c:v>0.79</c:v>
                </c:pt>
                <c:pt idx="3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0.47</c:v>
                </c:pt>
                <c:pt idx="1">
                  <c:v>0.84</c:v>
                </c:pt>
                <c:pt idx="2">
                  <c:v>0.8</c:v>
                </c:pt>
                <c:pt idx="3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0.49</c:v>
                </c:pt>
                <c:pt idx="1">
                  <c:v>0.87</c:v>
                </c:pt>
                <c:pt idx="2">
                  <c:v>0.74</c:v>
                </c:pt>
                <c:pt idx="3">
                  <c:v>0.76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0.47</c:v>
                </c:pt>
                <c:pt idx="1">
                  <c:v>0.83</c:v>
                </c:pt>
                <c:pt idx="2">
                  <c:v>0.76</c:v>
                </c:pt>
                <c:pt idx="3">
                  <c:v>0.73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0.47</c:v>
                </c:pt>
                <c:pt idx="1">
                  <c:v>0.86</c:v>
                </c:pt>
                <c:pt idx="2">
                  <c:v>0.76</c:v>
                </c:pt>
                <c:pt idx="3">
                  <c:v>0.76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Mean Cross Validation Scores for DNA Methylation Data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0.44</c:v>
                </c:pt>
                <c:pt idx="1">
                  <c:v>0.86</c:v>
                </c:pt>
                <c:pt idx="2">
                  <c:v>0.81</c:v>
                </c:pt>
                <c:pt idx="3">
                  <c:v>0.67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0.77</c:v>
                </c:pt>
                <c:pt idx="3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0.83</c:v>
                </c:pt>
                <c:pt idx="3">
                  <c:v>0.77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0.44</c:v>
                </c:pt>
                <c:pt idx="1">
                  <c:v>0.96</c:v>
                </c:pt>
                <c:pt idx="2">
                  <c:v>0.91</c:v>
                </c:pt>
                <c:pt idx="3">
                  <c:v>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0.44</c:v>
                </c:pt>
                <c:pt idx="1">
                  <c:v>0.93</c:v>
                </c:pt>
                <c:pt idx="2">
                  <c:v>0.91</c:v>
                </c:pt>
                <c:pt idx="3">
                  <c:v>0.89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Cross-Validation 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DNA Methylation</c:v>
                </c:pt>
                <c:pt idx="1">
                  <c:v>smallRNA</c:v>
                </c:pt>
                <c:pt idx="2">
                  <c:v>totalRNA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0.95709999999999995</c:v>
                </c:pt>
                <c:pt idx="1">
                  <c:v>0.95</c:v>
                </c:pt>
                <c:pt idx="2">
                  <c:v>0.96250000000000002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07-4A7E-A622-F95C9ACE3FF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05730527"/>
        <c:axId val="105722623"/>
      </c:barChart>
      <c:catAx>
        <c:axId val="10573052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Omic</a:t>
                </a:r>
                <a:r>
                  <a:rPr lang="en-US" baseline="0" dirty="0"/>
                  <a:t> Type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22623"/>
        <c:crosses val="autoZero"/>
        <c:auto val="1"/>
        <c:lblAlgn val="ctr"/>
        <c:lblOffset val="100"/>
        <c:noMultiLvlLbl val="0"/>
      </c:catAx>
      <c:valAx>
        <c:axId val="1057226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Cross-Validation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305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291DA-423A-470B-8E50-70D4996F439B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2618B40-873B-4844-BA31-0574FF2976E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Extract Target Values from Website</a:t>
          </a:r>
          <a:endParaRPr lang="en-US" sz="2400" dirty="0"/>
        </a:p>
      </dgm:t>
    </dgm:pt>
    <dgm:pt modelId="{9C7CFC5E-386F-4D44-AF83-873C81715284}" type="parTrans" cxnId="{C5EDB879-519A-400F-8DDA-DF5CDBF8B709}">
      <dgm:prSet/>
      <dgm:spPr/>
      <dgm:t>
        <a:bodyPr/>
        <a:lstStyle/>
        <a:p>
          <a:endParaRPr lang="en-US"/>
        </a:p>
      </dgm:t>
    </dgm:pt>
    <dgm:pt modelId="{2DB77608-4BE7-4B11-9AD3-52E508DC192C}" type="sibTrans" cxnId="{C5EDB879-519A-400F-8DDA-DF5CDBF8B709}">
      <dgm:prSet/>
      <dgm:spPr/>
      <dgm:t>
        <a:bodyPr/>
        <a:lstStyle/>
        <a:p>
          <a:endParaRPr lang="en-US"/>
        </a:p>
      </dgm:t>
    </dgm:pt>
    <dgm:pt modelId="{B722A3BC-D8CC-43C2-9AE5-CE95A035E1F2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Null Values</a:t>
          </a:r>
          <a:endParaRPr lang="en-US" sz="3700" dirty="0"/>
        </a:p>
      </dgm:t>
    </dgm:pt>
    <dgm:pt modelId="{F9CE89EE-214B-431F-9A8A-5E3E6672B05C}" type="parTrans" cxnId="{70037D4E-E00A-4697-B2C3-5D828CECD994}">
      <dgm:prSet/>
      <dgm:spPr/>
      <dgm:t>
        <a:bodyPr/>
        <a:lstStyle/>
        <a:p>
          <a:endParaRPr lang="en-US"/>
        </a:p>
      </dgm:t>
    </dgm:pt>
    <dgm:pt modelId="{57183C5A-A206-4C1E-AD0F-E16817775043}" type="sibTrans" cxnId="{70037D4E-E00A-4697-B2C3-5D828CECD994}">
      <dgm:prSet/>
      <dgm:spPr/>
      <dgm:t>
        <a:bodyPr/>
        <a:lstStyle/>
        <a:p>
          <a:endParaRPr lang="en-US"/>
        </a:p>
      </dgm:t>
    </dgm:pt>
    <dgm:pt modelId="{6DA53A33-E47B-4EB9-8082-E4B0B7A16CD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Features to Normalize</a:t>
          </a:r>
          <a:endParaRPr lang="en-US" sz="4300" dirty="0"/>
        </a:p>
      </dgm:t>
    </dgm:pt>
    <dgm:pt modelId="{B855CDA1-C97B-4EEC-8FAC-4337565D622A}" type="parTrans" cxnId="{BFD4CF77-52E2-4C49-9F0C-6E08F5C02A66}">
      <dgm:prSet/>
      <dgm:spPr/>
      <dgm:t>
        <a:bodyPr/>
        <a:lstStyle/>
        <a:p>
          <a:endParaRPr lang="en-US"/>
        </a:p>
      </dgm:t>
    </dgm:pt>
    <dgm:pt modelId="{88793ACA-722E-43BB-8BB0-78A48BEF21F9}" type="sibTrans" cxnId="{BFD4CF77-52E2-4C49-9F0C-6E08F5C02A66}">
      <dgm:prSet/>
      <dgm:spPr/>
      <dgm:t>
        <a:bodyPr/>
        <a:lstStyle/>
        <a:p>
          <a:endParaRPr lang="en-US"/>
        </a:p>
      </dgm:t>
    </dgm:pt>
    <dgm:pt modelId="{A2487C7B-754D-4E88-B5F1-3CF012D39DE7}" type="pres">
      <dgm:prSet presAssocID="{836291DA-423A-470B-8E50-70D4996F439B}" presName="Name0" presStyleCnt="0">
        <dgm:presLayoutVars>
          <dgm:chMax val="7"/>
          <dgm:chPref val="7"/>
          <dgm:dir/>
        </dgm:presLayoutVars>
      </dgm:prSet>
      <dgm:spPr/>
    </dgm:pt>
    <dgm:pt modelId="{2F19737C-5D97-48C9-8C60-86A60B19A10B}" type="pres">
      <dgm:prSet presAssocID="{836291DA-423A-470B-8E50-70D4996F439B}" presName="Name1" presStyleCnt="0"/>
      <dgm:spPr/>
    </dgm:pt>
    <dgm:pt modelId="{1698F900-26ED-4424-A36F-AE2256EE9FB7}" type="pres">
      <dgm:prSet presAssocID="{836291DA-423A-470B-8E50-70D4996F439B}" presName="cycle" presStyleCnt="0"/>
      <dgm:spPr/>
    </dgm:pt>
    <dgm:pt modelId="{E57D38B1-FA78-4198-AC48-1F81CB44FF09}" type="pres">
      <dgm:prSet presAssocID="{836291DA-423A-470B-8E50-70D4996F439B}" presName="srcNode" presStyleLbl="node1" presStyleIdx="0" presStyleCnt="3"/>
      <dgm:spPr/>
    </dgm:pt>
    <dgm:pt modelId="{DEB00492-21EE-4FD3-B776-247F26ACE5A0}" type="pres">
      <dgm:prSet presAssocID="{836291DA-423A-470B-8E50-70D4996F439B}" presName="conn" presStyleLbl="parChTrans1D2" presStyleIdx="0" presStyleCnt="1"/>
      <dgm:spPr/>
    </dgm:pt>
    <dgm:pt modelId="{C6A6605D-A683-43DF-9DCC-75E6CE36A219}" type="pres">
      <dgm:prSet presAssocID="{836291DA-423A-470B-8E50-70D4996F439B}" presName="extraNode" presStyleLbl="node1" presStyleIdx="0" presStyleCnt="3"/>
      <dgm:spPr/>
    </dgm:pt>
    <dgm:pt modelId="{3A21C478-E99C-4D3D-B801-87DCBA3C6A9F}" type="pres">
      <dgm:prSet presAssocID="{836291DA-423A-470B-8E50-70D4996F439B}" presName="dstNode" presStyleLbl="node1" presStyleIdx="0" presStyleCnt="3"/>
      <dgm:spPr/>
    </dgm:pt>
    <dgm:pt modelId="{0FB0D1FA-3246-4268-8715-42A4EA128E06}" type="pres">
      <dgm:prSet presAssocID="{B2618B40-873B-4844-BA31-0574FF2976E8}" presName="text_1" presStyleLbl="node1" presStyleIdx="0" presStyleCnt="3">
        <dgm:presLayoutVars>
          <dgm:bulletEnabled val="1"/>
        </dgm:presLayoutVars>
      </dgm:prSet>
      <dgm:spPr/>
    </dgm:pt>
    <dgm:pt modelId="{41125A26-71EB-4245-8807-EDC798AF9B97}" type="pres">
      <dgm:prSet presAssocID="{B2618B40-873B-4844-BA31-0574FF2976E8}" presName="accent_1" presStyleCnt="0"/>
      <dgm:spPr/>
    </dgm:pt>
    <dgm:pt modelId="{ED12EADA-F1DE-4D50-947F-2D2F0B66D3AE}" type="pres">
      <dgm:prSet presAssocID="{B2618B40-873B-4844-BA31-0574FF2976E8}" presName="accentRepeatNode" presStyleLbl="solidFgAcc1" presStyleIdx="0" presStyleCnt="3"/>
      <dgm:spPr/>
    </dgm:pt>
    <dgm:pt modelId="{34CD54CD-2F9A-4085-94E1-432E881CDB3E}" type="pres">
      <dgm:prSet presAssocID="{B722A3BC-D8CC-43C2-9AE5-CE95A035E1F2}" presName="text_2" presStyleLbl="node1" presStyleIdx="1" presStyleCnt="3">
        <dgm:presLayoutVars>
          <dgm:bulletEnabled val="1"/>
        </dgm:presLayoutVars>
      </dgm:prSet>
      <dgm:spPr/>
    </dgm:pt>
    <dgm:pt modelId="{3226A469-CEDF-469B-A6E2-E2EC796CE287}" type="pres">
      <dgm:prSet presAssocID="{B722A3BC-D8CC-43C2-9AE5-CE95A035E1F2}" presName="accent_2" presStyleCnt="0"/>
      <dgm:spPr/>
    </dgm:pt>
    <dgm:pt modelId="{F045E2FD-92C9-41C5-B5C4-5FF3BD2C8C5D}" type="pres">
      <dgm:prSet presAssocID="{B722A3BC-D8CC-43C2-9AE5-CE95A035E1F2}" presName="accentRepeatNode" presStyleLbl="solidFgAcc1" presStyleIdx="1" presStyleCnt="3"/>
      <dgm:spPr/>
    </dgm:pt>
    <dgm:pt modelId="{ACCE94F6-1279-4937-94EC-2B074F288833}" type="pres">
      <dgm:prSet presAssocID="{6DA53A33-E47B-4EB9-8082-E4B0B7A16CD8}" presName="text_3" presStyleLbl="node1" presStyleIdx="2" presStyleCnt="3">
        <dgm:presLayoutVars>
          <dgm:bulletEnabled val="1"/>
        </dgm:presLayoutVars>
      </dgm:prSet>
      <dgm:spPr/>
    </dgm:pt>
    <dgm:pt modelId="{9778ACA2-1AF6-440E-B58E-F35C2A590C88}" type="pres">
      <dgm:prSet presAssocID="{6DA53A33-E47B-4EB9-8082-E4B0B7A16CD8}" presName="accent_3" presStyleCnt="0"/>
      <dgm:spPr/>
    </dgm:pt>
    <dgm:pt modelId="{A3F8BBBE-60EC-4176-9D12-86EB89E86CC2}" type="pres">
      <dgm:prSet presAssocID="{6DA53A33-E47B-4EB9-8082-E4B0B7A16CD8}" presName="accentRepeatNode" presStyleLbl="solidFgAcc1" presStyleIdx="2" presStyleCnt="3"/>
      <dgm:spPr/>
    </dgm:pt>
  </dgm:ptLst>
  <dgm:cxnLst>
    <dgm:cxn modelId="{50DD9C12-C5BA-4578-BBFE-224EC264FDCA}" type="presOf" srcId="{6DA53A33-E47B-4EB9-8082-E4B0B7A16CD8}" destId="{ACCE94F6-1279-4937-94EC-2B074F288833}" srcOrd="0" destOrd="0" presId="urn:microsoft.com/office/officeart/2008/layout/VerticalCurvedList"/>
    <dgm:cxn modelId="{40D09865-926A-4072-9A11-4569107C514E}" type="presOf" srcId="{B2618B40-873B-4844-BA31-0574FF2976E8}" destId="{0FB0D1FA-3246-4268-8715-42A4EA128E06}" srcOrd="0" destOrd="0" presId="urn:microsoft.com/office/officeart/2008/layout/VerticalCurvedList"/>
    <dgm:cxn modelId="{70037D4E-E00A-4697-B2C3-5D828CECD994}" srcId="{836291DA-423A-470B-8E50-70D4996F439B}" destId="{B722A3BC-D8CC-43C2-9AE5-CE95A035E1F2}" srcOrd="1" destOrd="0" parTransId="{F9CE89EE-214B-431F-9A8A-5E3E6672B05C}" sibTransId="{57183C5A-A206-4C1E-AD0F-E16817775043}"/>
    <dgm:cxn modelId="{BFD4CF77-52E2-4C49-9F0C-6E08F5C02A66}" srcId="{836291DA-423A-470B-8E50-70D4996F439B}" destId="{6DA53A33-E47B-4EB9-8082-E4B0B7A16CD8}" srcOrd="2" destOrd="0" parTransId="{B855CDA1-C97B-4EEC-8FAC-4337565D622A}" sibTransId="{88793ACA-722E-43BB-8BB0-78A48BEF21F9}"/>
    <dgm:cxn modelId="{C5EDB879-519A-400F-8DDA-DF5CDBF8B709}" srcId="{836291DA-423A-470B-8E50-70D4996F439B}" destId="{B2618B40-873B-4844-BA31-0574FF2976E8}" srcOrd="0" destOrd="0" parTransId="{9C7CFC5E-386F-4D44-AF83-873C81715284}" sibTransId="{2DB77608-4BE7-4B11-9AD3-52E508DC192C}"/>
    <dgm:cxn modelId="{D2CE5EAB-384F-4D35-801E-B822FE079903}" type="presOf" srcId="{836291DA-423A-470B-8E50-70D4996F439B}" destId="{A2487C7B-754D-4E88-B5F1-3CF012D39DE7}" srcOrd="0" destOrd="0" presId="urn:microsoft.com/office/officeart/2008/layout/VerticalCurvedList"/>
    <dgm:cxn modelId="{D1DAD1C4-39F6-4A78-BF13-F1FCEB69B48C}" type="presOf" srcId="{B722A3BC-D8CC-43C2-9AE5-CE95A035E1F2}" destId="{34CD54CD-2F9A-4085-94E1-432E881CDB3E}" srcOrd="0" destOrd="0" presId="urn:microsoft.com/office/officeart/2008/layout/VerticalCurvedList"/>
    <dgm:cxn modelId="{FACABCE3-8086-4BEF-ACAD-3E26B81F5446}" type="presOf" srcId="{2DB77608-4BE7-4B11-9AD3-52E508DC192C}" destId="{DEB00492-21EE-4FD3-B776-247F26ACE5A0}" srcOrd="0" destOrd="0" presId="urn:microsoft.com/office/officeart/2008/layout/VerticalCurvedList"/>
    <dgm:cxn modelId="{F3E2516D-6D1D-4F88-9B1A-F2511B11D001}" type="presParOf" srcId="{A2487C7B-754D-4E88-B5F1-3CF012D39DE7}" destId="{2F19737C-5D97-48C9-8C60-86A60B19A10B}" srcOrd="0" destOrd="0" presId="urn:microsoft.com/office/officeart/2008/layout/VerticalCurvedList"/>
    <dgm:cxn modelId="{04CE1FE1-5E3F-4A9F-B30D-ABF603AE639A}" type="presParOf" srcId="{2F19737C-5D97-48C9-8C60-86A60B19A10B}" destId="{1698F900-26ED-4424-A36F-AE2256EE9FB7}" srcOrd="0" destOrd="0" presId="urn:microsoft.com/office/officeart/2008/layout/VerticalCurvedList"/>
    <dgm:cxn modelId="{0A38AD96-F38D-4E7D-8260-BF3F34F9BF5E}" type="presParOf" srcId="{1698F900-26ED-4424-A36F-AE2256EE9FB7}" destId="{E57D38B1-FA78-4198-AC48-1F81CB44FF09}" srcOrd="0" destOrd="0" presId="urn:microsoft.com/office/officeart/2008/layout/VerticalCurvedList"/>
    <dgm:cxn modelId="{D95096EB-3E3A-4ADE-BA5D-13A655DA3631}" type="presParOf" srcId="{1698F900-26ED-4424-A36F-AE2256EE9FB7}" destId="{DEB00492-21EE-4FD3-B776-247F26ACE5A0}" srcOrd="1" destOrd="0" presId="urn:microsoft.com/office/officeart/2008/layout/VerticalCurvedList"/>
    <dgm:cxn modelId="{BAE4A589-08D2-4F1B-A434-5ABB2B8B4604}" type="presParOf" srcId="{1698F900-26ED-4424-A36F-AE2256EE9FB7}" destId="{C6A6605D-A683-43DF-9DCC-75E6CE36A219}" srcOrd="2" destOrd="0" presId="urn:microsoft.com/office/officeart/2008/layout/VerticalCurvedList"/>
    <dgm:cxn modelId="{108B626B-81AA-4D08-A37D-B1F6AA935D62}" type="presParOf" srcId="{1698F900-26ED-4424-A36F-AE2256EE9FB7}" destId="{3A21C478-E99C-4D3D-B801-87DCBA3C6A9F}" srcOrd="3" destOrd="0" presId="urn:microsoft.com/office/officeart/2008/layout/VerticalCurvedList"/>
    <dgm:cxn modelId="{D94E2CD5-DEBD-45F4-B35F-165B1C732A67}" type="presParOf" srcId="{2F19737C-5D97-48C9-8C60-86A60B19A10B}" destId="{0FB0D1FA-3246-4268-8715-42A4EA128E06}" srcOrd="1" destOrd="0" presId="urn:microsoft.com/office/officeart/2008/layout/VerticalCurvedList"/>
    <dgm:cxn modelId="{AE6B73FF-C275-4A4F-9D30-D1CBC7D1AF7F}" type="presParOf" srcId="{2F19737C-5D97-48C9-8C60-86A60B19A10B}" destId="{41125A26-71EB-4245-8807-EDC798AF9B97}" srcOrd="2" destOrd="0" presId="urn:microsoft.com/office/officeart/2008/layout/VerticalCurvedList"/>
    <dgm:cxn modelId="{1B54BDB8-3F75-4734-9EAE-240F1B86E44C}" type="presParOf" srcId="{41125A26-71EB-4245-8807-EDC798AF9B97}" destId="{ED12EADA-F1DE-4D50-947F-2D2F0B66D3AE}" srcOrd="0" destOrd="0" presId="urn:microsoft.com/office/officeart/2008/layout/VerticalCurvedList"/>
    <dgm:cxn modelId="{3528587A-94EF-41A7-B589-4B003C555B44}" type="presParOf" srcId="{2F19737C-5D97-48C9-8C60-86A60B19A10B}" destId="{34CD54CD-2F9A-4085-94E1-432E881CDB3E}" srcOrd="3" destOrd="0" presId="urn:microsoft.com/office/officeart/2008/layout/VerticalCurvedList"/>
    <dgm:cxn modelId="{502DD47B-6745-45AE-8FDE-0E311A0B22D2}" type="presParOf" srcId="{2F19737C-5D97-48C9-8C60-86A60B19A10B}" destId="{3226A469-CEDF-469B-A6E2-E2EC796CE287}" srcOrd="4" destOrd="0" presId="urn:microsoft.com/office/officeart/2008/layout/VerticalCurvedList"/>
    <dgm:cxn modelId="{18FAE080-A91B-45EE-BE65-AF3B7E4421B7}" type="presParOf" srcId="{3226A469-CEDF-469B-A6E2-E2EC796CE287}" destId="{F045E2FD-92C9-41C5-B5C4-5FF3BD2C8C5D}" srcOrd="0" destOrd="0" presId="urn:microsoft.com/office/officeart/2008/layout/VerticalCurvedList"/>
    <dgm:cxn modelId="{E37E9160-64B2-4051-9338-4095EBD9A2FE}" type="presParOf" srcId="{2F19737C-5D97-48C9-8C60-86A60B19A10B}" destId="{ACCE94F6-1279-4937-94EC-2B074F288833}" srcOrd="5" destOrd="0" presId="urn:microsoft.com/office/officeart/2008/layout/VerticalCurvedList"/>
    <dgm:cxn modelId="{EC803B49-AEB0-4708-A68E-FBE3353841E5}" type="presParOf" srcId="{2F19737C-5D97-48C9-8C60-86A60B19A10B}" destId="{9778ACA2-1AF6-440E-B58E-F35C2A590C88}" srcOrd="6" destOrd="0" presId="urn:microsoft.com/office/officeart/2008/layout/VerticalCurvedList"/>
    <dgm:cxn modelId="{72D2328B-798D-467E-B902-0BCA7A7F138C}" type="presParOf" srcId="{9778ACA2-1AF6-440E-B58E-F35C2A590C88}" destId="{A3F8BBBE-60EC-4176-9D12-86EB89E86C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00492-21EE-4FD3-B776-247F26ACE5A0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0D1FA-3246-4268-8715-42A4EA128E06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Extract Target Values from Website</a:t>
          </a:r>
          <a:endParaRPr lang="en-US" sz="2400" kern="1200" dirty="0"/>
        </a:p>
      </dsp:txBody>
      <dsp:txXfrm>
        <a:off x="564979" y="406400"/>
        <a:ext cx="5475833" cy="812800"/>
      </dsp:txXfrm>
    </dsp:sp>
    <dsp:sp modelId="{ED12EADA-F1DE-4D50-947F-2D2F0B66D3A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4CD54CD-2F9A-4085-94E1-432E881CDB3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Null Values</a:t>
          </a:r>
          <a:endParaRPr lang="en-US" sz="3700" kern="1200" dirty="0"/>
        </a:p>
      </dsp:txBody>
      <dsp:txXfrm>
        <a:off x="860432" y="1625599"/>
        <a:ext cx="5180380" cy="812800"/>
      </dsp:txXfrm>
    </dsp:sp>
    <dsp:sp modelId="{F045E2FD-92C9-41C5-B5C4-5FF3BD2C8C5D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CE94F6-1279-4937-94EC-2B074F2888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Features to Normalize</a:t>
          </a:r>
          <a:endParaRPr lang="en-US" sz="4300" kern="1200" dirty="0"/>
        </a:p>
      </dsp:txBody>
      <dsp:txXfrm>
        <a:off x="564979" y="2844800"/>
        <a:ext cx="5475833" cy="812800"/>
      </dsp:txXfrm>
    </dsp:sp>
    <dsp:sp modelId="{A3F8BBBE-60EC-4176-9D12-86EB89E86CC2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39428e4b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39428e4b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pratheeba</a:t>
            </a:r>
            <a:r>
              <a:rPr lang="en-US" dirty="0"/>
              <a:t> </a:t>
            </a:r>
            <a:r>
              <a:rPr lang="en-US" dirty="0" err="1"/>
              <a:t>Jeyananthan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Narrow down our research scope</a:t>
            </a:r>
          </a:p>
          <a:p>
            <a:r>
              <a:rPr lang="en-US" dirty="0"/>
              <a:t>More complex</a:t>
            </a:r>
          </a:p>
        </p:txBody>
      </p:sp>
    </p:spTree>
    <p:extLst>
      <p:ext uri="{BB962C8B-B14F-4D97-AF65-F5344CB8AC3E}">
        <p14:creationId xmlns:p14="http://schemas.microsoft.com/office/powerpoint/2010/main" val="378199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All scores has Std below ± 0.15</a:t>
            </a:r>
          </a:p>
        </p:txBody>
      </p:sp>
    </p:spTree>
    <p:extLst>
      <p:ext uri="{BB962C8B-B14F-4D97-AF65-F5344CB8AC3E}">
        <p14:creationId xmlns:p14="http://schemas.microsoft.com/office/powerpoint/2010/main" val="5331751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All scores has Std below ± 0.15</a:t>
            </a:r>
          </a:p>
        </p:txBody>
      </p:sp>
    </p:spTree>
    <p:extLst>
      <p:ext uri="{BB962C8B-B14F-4D97-AF65-F5344CB8AC3E}">
        <p14:creationId xmlns:p14="http://schemas.microsoft.com/office/powerpoint/2010/main" val="42427676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SVM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identifies support vectors (data points closest to the decision boundary) and optimizes the hyperplane's position to achieve the largest possible margin.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ANN - Information flows through layers of nodes. Input data is passed through the network, and weights and biases are adjusted iteratively through training to make predictions or solve a specific problem.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Naïve Bayes - calculates the conditional probability of a data point belonging to a class based on the likelihood of features and prior probabilities.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Logistic - It uses the logistic function (sigmoid) to model the probability of an event occurring as a function of the input features.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Random Forest - It builds a collection of decision trees by randomly selecting subsets of data and features for training.</a:t>
            </a:r>
          </a:p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XGBoost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- It sequentially builds decision trees in an additive manner, optimizing for the residual errors left by the previous trees.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765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18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432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852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13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9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NPDR – </a:t>
            </a:r>
            <a:r>
              <a:rPr lang="en-US" b="0" i="0" dirty="0" err="1">
                <a:solidFill>
                  <a:srgbClr val="231F20"/>
                </a:solidFill>
                <a:effectLst/>
                <a:latin typeface="Proxima Nova"/>
              </a:rPr>
              <a:t>nonproliferative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PDR - proliferative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Light waves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8081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347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082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2816de6c36_0_17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2816de6c36_0_17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1 - 42 DR patients and 32 T2DM patients without DR</a:t>
            </a:r>
          </a:p>
          <a:p>
            <a:r>
              <a:rPr lang="en-US" dirty="0"/>
              <a:t>2 – NSE - Enzyme , HbA1c – to monitor diabetic</a:t>
            </a:r>
          </a:p>
          <a:p>
            <a:r>
              <a:rPr lang="en-US" dirty="0"/>
              <a:t>3 – 122 eyes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97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multiple substances or factors produces an effect that is greater than the sum of their individual effects.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21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239428e4bb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239428e4bb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research paper "</a:t>
            </a:r>
            <a:r>
              <a:rPr lang="en-US" dirty="0" err="1"/>
              <a:t>Automted</a:t>
            </a:r>
            <a:r>
              <a:rPr lang="en-US" dirty="0"/>
              <a:t>----" we selected for the research gap.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 is a complication of diabetes. Current situation, they are used to retinal images for identify the diagnosis.--------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And, The retinal images are used in detecting DR may heavily rely on the quality and clarity for the performance.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This research paper has several limitation, first thing here used a small sample size database, and a single type of neural network.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986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Radial Basis Function (RBF) is a mathematical function that assigns an output value based on the distance between the input and a center point.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661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239428e4bb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239428e4bb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 website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4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It involves studying the transcriptome, which is the complete set of RNA molecules transcribed from the genes in a cell or tissue. In this context, "in-depth transcriptomic analyses" means conducting comprehensive and detailed investigations into gene expression patterns and changes in the context of diabetic retinopathy.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RNA sequencing, is a high-throughput sequencing technique used to analyze the transcriptome of a biological sample. It provides a comprehensive and quantitative measurement of RNA molecules present in a sample, allowing researchers to study gene expression and transcriptomic profiles.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Total RNA: Total RNA refers to the entirety of RNA molecules present in a biological sample, such as a tissue or cell. It includes all types of RNA, including messenger RNA (mRNA), ribosomal RNA (rRNA), and transfer RNA (tRNA), among others.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RNA: Small RNA refers to a specific class of short RNA molecules, typically ranging from 20 to 200 nucleotides in length. </a:t>
            </a:r>
            <a:r>
              <a:rPr lang="en-US"/>
              <a:t>Small RNA molecules have diverse functions and play important roles in regulating gene expression and various cellular processes.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516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108139" y="2374050"/>
            <a:ext cx="49278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62" r:id="rId4"/>
    <p:sldLayoutId id="2147483672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ctrTitle"/>
          </p:nvPr>
        </p:nvSpPr>
        <p:spPr>
          <a:xfrm>
            <a:off x="715124" y="1145368"/>
            <a:ext cx="5682647" cy="2671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200"/>
              </a:spcAft>
            </a:pPr>
            <a:r>
              <a:rPr lang="en-US" sz="3400" b="1" i="0" dirty="0">
                <a:effectLst/>
                <a:latin typeface="-apple-system"/>
              </a:rPr>
              <a:t>Performance Comparison of different molecular data in the identification of</a:t>
            </a:r>
            <a:br>
              <a:rPr lang="en-US" sz="3400" b="1" i="0" dirty="0">
                <a:effectLst/>
                <a:latin typeface="-apple-system"/>
              </a:rPr>
            </a:br>
            <a:r>
              <a:rPr lang="en-US" sz="3400" dirty="0"/>
              <a:t>DIABETIC RETINOPATHY</a:t>
            </a:r>
            <a:endParaRPr sz="3400"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"/>
          </p:nvPr>
        </p:nvSpPr>
        <p:spPr>
          <a:xfrm>
            <a:off x="715100" y="3194024"/>
            <a:ext cx="5705046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EC6070 – COMPUTER ENGINEERING RESEARCH PROJECT</a:t>
            </a:r>
            <a:endParaRPr dirty="0"/>
          </a:p>
        </p:txBody>
      </p:sp>
      <p:cxnSp>
        <p:nvCxnSpPr>
          <p:cNvPr id="345" name="Google Shape;345;p36"/>
          <p:cNvCxnSpPr/>
          <p:nvPr/>
        </p:nvCxnSpPr>
        <p:spPr>
          <a:xfrm>
            <a:off x="796025" y="318437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6" name="Google Shape;346;p36"/>
          <p:cNvGrpSpPr/>
          <p:nvPr/>
        </p:nvGrpSpPr>
        <p:grpSpPr>
          <a:xfrm rot="-361982">
            <a:off x="6421472" y="1239532"/>
            <a:ext cx="2983785" cy="2664452"/>
            <a:chOff x="6434008" y="1542648"/>
            <a:chExt cx="2879716" cy="2571521"/>
          </a:xfrm>
        </p:grpSpPr>
        <p:sp>
          <p:nvSpPr>
            <p:cNvPr id="347" name="Google Shape;347;p36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avLst/>
              <a:gdLst/>
              <a:ahLst/>
              <a:cxnLst/>
              <a:rect l="l" t="t" r="r" b="b"/>
              <a:pathLst>
                <a:path w="17381" h="61639" extrusionOk="0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avLst/>
              <a:gdLst/>
              <a:ahLst/>
              <a:cxnLst/>
              <a:rect l="l" t="t" r="r" b="b"/>
              <a:pathLst>
                <a:path w="3185" h="5325" extrusionOk="0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avLst/>
              <a:gdLst/>
              <a:ahLst/>
              <a:cxnLst/>
              <a:rect l="l" t="t" r="r" b="b"/>
              <a:pathLst>
                <a:path w="2976" h="4072" extrusionOk="0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avLst/>
              <a:gdLst/>
              <a:ahLst/>
              <a:cxnLst/>
              <a:rect l="l" t="t" r="r" b="b"/>
              <a:pathLst>
                <a:path w="3028" h="4020" extrusionOk="0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avLst/>
              <a:gdLst/>
              <a:ahLst/>
              <a:cxnLst/>
              <a:rect l="l" t="t" r="r" b="b"/>
              <a:pathLst>
                <a:path w="2976" h="5116" extrusionOk="0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avLst/>
              <a:gdLst/>
              <a:ahLst/>
              <a:cxnLst/>
              <a:rect l="l" t="t" r="r" b="b"/>
              <a:pathLst>
                <a:path w="3237" h="6629" extrusionOk="0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avLst/>
              <a:gdLst/>
              <a:ahLst/>
              <a:cxnLst/>
              <a:rect l="l" t="t" r="r" b="b"/>
              <a:pathLst>
                <a:path w="30533" h="27402" extrusionOk="0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avLst/>
              <a:gdLst/>
              <a:ahLst/>
              <a:cxnLst/>
              <a:rect l="l" t="t" r="r" b="b"/>
              <a:pathLst>
                <a:path w="28758" h="17917" extrusionOk="0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avLst/>
              <a:gdLst/>
              <a:ahLst/>
              <a:cxnLst/>
              <a:rect l="l" t="t" r="r" b="b"/>
              <a:pathLst>
                <a:path w="29384" h="17800" extrusionOk="0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avLst/>
              <a:gdLst/>
              <a:ahLst/>
              <a:cxnLst/>
              <a:rect l="l" t="t" r="r" b="b"/>
              <a:pathLst>
                <a:path w="30220" h="16129" extrusionOk="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avLst/>
              <a:gdLst/>
              <a:ahLst/>
              <a:cxnLst/>
              <a:rect l="l" t="t" r="r" b="b"/>
              <a:pathLst>
                <a:path w="34917" h="12142" extrusionOk="0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avLst/>
              <a:gdLst/>
              <a:ahLst/>
              <a:cxnLst/>
              <a:rect l="l" t="t" r="r" b="b"/>
              <a:pathLst>
                <a:path w="35961" h="11832" extrusionOk="0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avLst/>
              <a:gdLst/>
              <a:ahLst/>
              <a:cxnLst/>
              <a:rect l="l" t="t" r="r" b="b"/>
              <a:pathLst>
                <a:path w="28759" h="16462" extrusionOk="0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avLst/>
              <a:gdLst/>
              <a:ahLst/>
              <a:cxnLst/>
              <a:rect l="l" t="t" r="r" b="b"/>
              <a:pathLst>
                <a:path w="33612" h="10807" extrusionOk="0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avLst/>
              <a:gdLst/>
              <a:ahLst/>
              <a:cxnLst/>
              <a:rect l="l" t="t" r="r" b="b"/>
              <a:pathLst>
                <a:path w="116191" h="123433" extrusionOk="0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avLst/>
              <a:gdLst/>
              <a:ahLst/>
              <a:cxnLst/>
              <a:rect l="l" t="t" r="r" b="b"/>
              <a:pathLst>
                <a:path w="40449" h="5885" extrusionOk="0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avLst/>
              <a:gdLst/>
              <a:ahLst/>
              <a:cxnLst/>
              <a:rect l="l" t="t" r="r" b="b"/>
              <a:pathLst>
                <a:path w="18425" h="4416" extrusionOk="0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avLst/>
              <a:gdLst/>
              <a:ahLst/>
              <a:cxnLst/>
              <a:rect l="l" t="t" r="r" b="b"/>
              <a:pathLst>
                <a:path w="94363" h="115449" extrusionOk="0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avLst/>
              <a:gdLst/>
              <a:ahLst/>
              <a:cxnLst/>
              <a:rect l="l" t="t" r="r" b="b"/>
              <a:pathLst>
                <a:path w="6420" h="15085" extrusionOk="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avLst/>
              <a:gdLst/>
              <a:ahLst/>
              <a:cxnLst/>
              <a:rect l="l" t="t" r="r" b="b"/>
              <a:pathLst>
                <a:path w="6316" h="20251" extrusionOk="0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avLst/>
              <a:gdLst/>
              <a:ahLst/>
              <a:cxnLst/>
              <a:rect l="l" t="t" r="r" b="b"/>
              <a:pathLst>
                <a:path w="15554" h="19529" extrusionOk="0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avLst/>
              <a:gdLst/>
              <a:ahLst/>
              <a:cxnLst/>
              <a:rect l="l" t="t" r="r" b="b"/>
              <a:pathLst>
                <a:path w="56316" h="11431" extrusionOk="0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avLst/>
              <a:gdLst/>
              <a:ahLst/>
              <a:cxnLst/>
              <a:rect l="l" t="t" r="r" b="b"/>
              <a:pathLst>
                <a:path w="29176" h="40763" extrusionOk="0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avLst/>
              <a:gdLst/>
              <a:ahLst/>
              <a:cxnLst/>
              <a:rect l="l" t="t" r="r" b="b"/>
              <a:pathLst>
                <a:path w="65032" h="24166" extrusionOk="0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avLst/>
              <a:gdLst/>
              <a:ahLst/>
              <a:cxnLst/>
              <a:rect l="l" t="t" r="r" b="b"/>
              <a:pathLst>
                <a:path w="28758" h="9395" extrusionOk="0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avLst/>
              <a:gdLst/>
              <a:ahLst/>
              <a:cxnLst/>
              <a:rect l="l" t="t" r="r" b="b"/>
              <a:pathLst>
                <a:path w="32777" h="28811" extrusionOk="0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avLst/>
              <a:gdLst/>
              <a:ahLst/>
              <a:cxnLst/>
              <a:rect l="l" t="t" r="r" b="b"/>
              <a:pathLst>
                <a:path w="35491" h="1289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avLst/>
              <a:gdLst/>
              <a:ahLst/>
              <a:cxnLst/>
              <a:rect l="l" t="t" r="r" b="b"/>
              <a:pathLst>
                <a:path w="38518" h="11703" extrusionOk="0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avLst/>
              <a:gdLst/>
              <a:ahLst/>
              <a:cxnLst/>
              <a:rect l="l" t="t" r="r" b="b"/>
              <a:pathLst>
                <a:path w="33195" h="29138" extrusionOk="0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avLst/>
              <a:gdLst/>
              <a:ahLst/>
              <a:cxnLst/>
              <a:rect l="l" t="t" r="r" b="b"/>
              <a:pathLst>
                <a:path w="13623" h="15919" extrusionOk="0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avLst/>
              <a:gdLst/>
              <a:ahLst/>
              <a:cxnLst/>
              <a:rect l="l" t="t" r="r" b="b"/>
              <a:pathLst>
                <a:path w="15241" h="9403" extrusionOk="0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avLst/>
              <a:gdLst/>
              <a:ahLst/>
              <a:cxnLst/>
              <a:rect l="l" t="t" r="r" b="b"/>
              <a:pathLst>
                <a:path w="17119" h="15189" extrusionOk="0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avLst/>
              <a:gdLst/>
              <a:ahLst/>
              <a:cxnLst/>
              <a:rect l="l" t="t" r="r" b="b"/>
              <a:pathLst>
                <a:path w="5324" h="28602" extrusionOk="0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avLst/>
              <a:gdLst/>
              <a:ahLst/>
              <a:cxnLst/>
              <a:rect l="l" t="t" r="r" b="b"/>
              <a:pathLst>
                <a:path w="49061" h="39406" extrusionOk="0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avLst/>
              <a:gdLst/>
              <a:ahLst/>
              <a:cxnLst/>
              <a:rect l="l" t="t" r="r" b="b"/>
              <a:pathLst>
                <a:path w="62631" h="16913" extrusionOk="0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avLst/>
              <a:gdLst/>
              <a:ahLst/>
              <a:cxnLst/>
              <a:rect l="l" t="t" r="r" b="b"/>
              <a:pathLst>
                <a:path w="35074" h="62592" extrusionOk="0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avLst/>
              <a:gdLst/>
              <a:ahLst/>
              <a:cxnLst/>
              <a:rect l="l" t="t" r="r" b="b"/>
              <a:pathLst>
                <a:path w="17381" h="28602" extrusionOk="0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avLst/>
              <a:gdLst/>
              <a:ahLst/>
              <a:cxnLst/>
              <a:rect l="l" t="t" r="r" b="b"/>
              <a:pathLst>
                <a:path w="45512" h="8560" extrusionOk="0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avLst/>
              <a:gdLst/>
              <a:ahLst/>
              <a:cxnLst/>
              <a:rect l="l" t="t" r="r" b="b"/>
              <a:pathLst>
                <a:path w="35961" h="18007" extrusionOk="0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avLst/>
              <a:gdLst/>
              <a:ahLst/>
              <a:cxnLst/>
              <a:rect l="l" t="t" r="r" b="b"/>
              <a:pathLst>
                <a:path w="66493" h="53811" extrusionOk="0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avLst/>
              <a:gdLst/>
              <a:ahLst/>
              <a:cxnLst/>
              <a:rect l="l" t="t" r="r" b="b"/>
              <a:pathLst>
                <a:path w="136900" h="89743" extrusionOk="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avLst/>
              <a:gdLst/>
              <a:ahLst/>
              <a:cxnLst/>
              <a:rect l="l" t="t" r="r" b="b"/>
              <a:pathLst>
                <a:path w="22130" h="71138" extrusionOk="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avLst/>
              <a:gdLst/>
              <a:ahLst/>
              <a:cxnLst/>
              <a:rect l="l" t="t" r="r" b="b"/>
              <a:pathLst>
                <a:path w="124374" h="3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avLst/>
              <a:gdLst/>
              <a:ahLst/>
              <a:cxnLst/>
              <a:rect l="l" t="t" r="r" b="b"/>
              <a:pathLst>
                <a:path w="112265" h="127865" extrusionOk="0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avLst/>
              <a:gdLst/>
              <a:ahLst/>
              <a:cxnLst/>
              <a:rect l="l" t="t" r="r" b="b"/>
              <a:pathLst>
                <a:path w="1045" h="10961" extrusionOk="0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avLst/>
              <a:gdLst/>
              <a:ahLst/>
              <a:cxnLst/>
              <a:rect l="l" t="t" r="r" b="b"/>
              <a:pathLst>
                <a:path w="2140" h="9761" extrusionOk="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avLst/>
              <a:gdLst/>
              <a:ahLst/>
              <a:cxnLst/>
              <a:rect l="l" t="t" r="r" b="b"/>
              <a:pathLst>
                <a:path w="2872" h="7986" extrusionOk="0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avLst/>
              <a:gdLst/>
              <a:ahLst/>
              <a:cxnLst/>
              <a:rect l="l" t="t" r="r" b="b"/>
              <a:pathLst>
                <a:path w="2088" h="9761" extrusionOk="0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avLst/>
              <a:gdLst/>
              <a:ahLst/>
              <a:cxnLst/>
              <a:rect l="l" t="t" r="r" b="b"/>
              <a:pathLst>
                <a:path w="3080" h="6264" extrusionOk="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avLst/>
              <a:gdLst/>
              <a:ahLst/>
              <a:cxnLst/>
              <a:rect l="l" t="t" r="r" b="b"/>
              <a:pathLst>
                <a:path w="2819" h="7778" extrusionOk="0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avLst/>
              <a:gdLst/>
              <a:ahLst/>
              <a:cxnLst/>
              <a:rect l="l" t="t" r="r" b="b"/>
              <a:pathLst>
                <a:path w="1515" h="10753" extrusionOk="0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avLst/>
              <a:gdLst/>
              <a:ahLst/>
              <a:cxnLst/>
              <a:rect l="l" t="t" r="r" b="b"/>
              <a:pathLst>
                <a:path w="2610" h="3341" extrusionOk="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0;p45">
            <a:extLst>
              <a:ext uri="{FF2B5EF4-FFF2-40B4-BE49-F238E27FC236}">
                <a16:creationId xmlns:a16="http://schemas.microsoft.com/office/drawing/2014/main" id="{D960201F-087D-18C1-C8B6-979D45E959C2}"/>
              </a:ext>
            </a:extLst>
          </p:cNvPr>
          <p:cNvSpPr txBox="1"/>
          <p:nvPr/>
        </p:nvSpPr>
        <p:spPr>
          <a:xfrm flipH="1">
            <a:off x="715100" y="3998930"/>
            <a:ext cx="2507400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Dr. Pratheeba J.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3" name="Google Shape;670;p45">
            <a:extLst>
              <a:ext uri="{FF2B5EF4-FFF2-40B4-BE49-F238E27FC236}">
                <a16:creationId xmlns:a16="http://schemas.microsoft.com/office/drawing/2014/main" id="{4D8382CB-5779-49E1-E272-54CA39344873}"/>
              </a:ext>
            </a:extLst>
          </p:cNvPr>
          <p:cNvSpPr txBox="1"/>
          <p:nvPr/>
        </p:nvSpPr>
        <p:spPr>
          <a:xfrm flipH="1">
            <a:off x="5176034" y="4060090"/>
            <a:ext cx="3666302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2019/E/011  : Miss. Ashfa A.G.F.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2019/E/023 : Mr. Chandrasiri H.V.B.L.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72B3A-5F10-E0FC-6E6E-4D9585E3445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522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205023"/>
            <a:ext cx="7913637" cy="31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Alterations of 5-Hydroxymethylcytosines in Circulating Cell-free DNA Reflect Retinopathy in Type 2 Diabetes</a:t>
            </a:r>
          </a:p>
          <a:p>
            <a:pPr marL="742950" lvl="1" indent="-285750"/>
            <a:r>
              <a:rPr lang="en-US" sz="1800" dirty="0"/>
              <a:t>This contains genome-wide methylation profiles of circulating cell-free DNA (cfDNA) from 70 Chinese patients with type 2 diabetes mellitus (T2DM), including 35 patients with diabetic retinopathy (DR) and 35 age-, gender-, and diabetic duration-matched controls.</a:t>
            </a:r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98307246-3C8C-E679-5A4F-1BC937A6E04B}"/>
              </a:ext>
            </a:extLst>
          </p:cNvPr>
          <p:cNvCxnSpPr>
            <a:cxnSpLocks/>
          </p:cNvCxnSpPr>
          <p:nvPr/>
        </p:nvCxnSpPr>
        <p:spPr>
          <a:xfrm>
            <a:off x="819924" y="109054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11C9079-A3F2-D454-71E7-14A80F1C2BE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9821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4662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96210"/>
            <a:ext cx="7913637" cy="3417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In-depth transcriptomic analyses investigating molecular mechanisms underlying diabetic retinopathy</a:t>
            </a:r>
          </a:p>
          <a:p>
            <a:pPr marL="742950" lvl="1" indent="-285750"/>
            <a:r>
              <a:rPr lang="en-US" sz="1800" dirty="0"/>
              <a:t>This is a collection of transcriptomic data from human post-mortem retinal samples. The data was collected from 80 patients diagnosed with various stages of diabetic retinopathy (DR). The data was analyzed using RNA-Seq, a high-throughput sequencing technique that can measure gene expression in a sample.</a:t>
            </a:r>
          </a:p>
          <a:p>
            <a:pPr marL="1371600" lvl="2" indent="-457200"/>
            <a:r>
              <a:rPr lang="en-US" sz="1800" dirty="0"/>
              <a:t>totalRNA</a:t>
            </a:r>
          </a:p>
          <a:p>
            <a:pPr marL="1371600" lvl="2" indent="-457200"/>
            <a:r>
              <a:rPr lang="en-US" sz="1800" dirty="0"/>
              <a:t>smallRNA</a:t>
            </a: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D9589977-C2F3-74D7-8E8F-5AB2ECE66D0A}"/>
              </a:ext>
            </a:extLst>
          </p:cNvPr>
          <p:cNvCxnSpPr>
            <a:cxnSpLocks/>
          </p:cNvCxnSpPr>
          <p:nvPr/>
        </p:nvCxnSpPr>
        <p:spPr>
          <a:xfrm>
            <a:off x="819924" y="102330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764619-D993-5B87-2F7E-1D9BC8F64A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5357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6207-BA5D-74F0-505D-5CCFFE55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DAD8B-04FB-6297-E896-E3FAD8C16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9582897"/>
              </p:ext>
            </p:extLst>
          </p:nvPr>
        </p:nvGraphicFramePr>
        <p:xfrm>
          <a:off x="1524000" y="890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987E70-F3EA-3448-9E40-9F359DBB4434}"/>
              </a:ext>
            </a:extLst>
          </p:cNvPr>
          <p:cNvSpPr txBox="1"/>
          <p:nvPr/>
        </p:nvSpPr>
        <p:spPr>
          <a:xfrm>
            <a:off x="1852848" y="1398170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C718D-2AF8-4A12-460F-2234DF10FD4E}"/>
              </a:ext>
            </a:extLst>
          </p:cNvPr>
          <p:cNvSpPr txBox="1"/>
          <p:nvPr/>
        </p:nvSpPr>
        <p:spPr>
          <a:xfrm>
            <a:off x="2180508" y="2599104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6C0F-1184-9754-0CC2-47B00479C886}"/>
              </a:ext>
            </a:extLst>
          </p:cNvPr>
          <p:cNvSpPr txBox="1"/>
          <p:nvPr/>
        </p:nvSpPr>
        <p:spPr>
          <a:xfrm>
            <a:off x="1901482" y="3819537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</a:t>
            </a:r>
          </a:p>
        </p:txBody>
      </p:sp>
      <p:cxnSp>
        <p:nvCxnSpPr>
          <p:cNvPr id="8" name="Google Shape;438;p39">
            <a:extLst>
              <a:ext uri="{FF2B5EF4-FFF2-40B4-BE49-F238E27FC236}">
                <a16:creationId xmlns:a16="http://schemas.microsoft.com/office/drawing/2014/main" id="{BCA8ADC8-2FD1-6561-64AF-2495CA05F4B2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DC9AB-7FBE-AD7E-83E3-E3DA3CE0B3BE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1644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2AEFBC8-D458-6A72-C91A-D2735206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cxnSp>
        <p:nvCxnSpPr>
          <p:cNvPr id="57" name="Google Shape;438;p39">
            <a:extLst>
              <a:ext uri="{FF2B5EF4-FFF2-40B4-BE49-F238E27FC236}">
                <a16:creationId xmlns:a16="http://schemas.microsoft.com/office/drawing/2014/main" id="{862B2FAC-BA06-F992-CC6A-CE01711BD256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2A97C87-0384-2407-39C7-7851B3A66C9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4C86AC-B3F0-4264-A0FE-08066C6D63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039"/>
          <a:stretch/>
        </p:blipFill>
        <p:spPr>
          <a:xfrm>
            <a:off x="244938" y="1498872"/>
            <a:ext cx="8654124" cy="191551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D8093DB-B5A5-4EC9-A4D8-491B816360CF}"/>
              </a:ext>
            </a:extLst>
          </p:cNvPr>
          <p:cNvSpPr txBox="1"/>
          <p:nvPr/>
        </p:nvSpPr>
        <p:spPr>
          <a:xfrm>
            <a:off x="1024387" y="3895532"/>
            <a:ext cx="582714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ubik" panose="02000604000000020004" pitchFamily="2" charset="-79"/>
                <a:cs typeface="Rubik" panose="02000604000000020004" pitchFamily="2" charset="-79"/>
              </a:rPr>
              <a:t>Feature Selection Using Random Forest</a:t>
            </a:r>
            <a:endParaRPr lang="en-US" sz="14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ubik" panose="02000604000000020004" pitchFamily="2" charset="-79"/>
                <a:cs typeface="Rubik" panose="02000604000000020004" pitchFamily="2" charset="-79"/>
              </a:rPr>
              <a:t>Create new Data Sets , Feature Count from 1 – No. of Instances</a:t>
            </a:r>
            <a:endParaRPr lang="en-US" sz="14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6686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10378690"/>
              </p:ext>
            </p:extLst>
          </p:nvPr>
        </p:nvGraphicFramePr>
        <p:xfrm>
          <a:off x="437029" y="100853"/>
          <a:ext cx="7806018" cy="479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FAA82F-A111-A5F7-D981-860411E4E4C4}"/>
              </a:ext>
            </a:extLst>
          </p:cNvPr>
          <p:cNvSpPr/>
          <p:nvPr/>
        </p:nvSpPr>
        <p:spPr>
          <a:xfrm>
            <a:off x="701481" y="4259962"/>
            <a:ext cx="79570" cy="73914"/>
          </a:xfrm>
          <a:prstGeom prst="rect">
            <a:avLst/>
          </a:prstGeom>
          <a:solidFill>
            <a:srgbClr val="00B050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807BF6-6CFD-44CD-A6A4-A6C68B3256C3}"/>
              </a:ext>
            </a:extLst>
          </p:cNvPr>
          <p:cNvSpPr/>
          <p:nvPr/>
        </p:nvSpPr>
        <p:spPr>
          <a:xfrm>
            <a:off x="3338423" y="3375660"/>
            <a:ext cx="1561381" cy="1471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20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2570132"/>
              </p:ext>
            </p:extLst>
          </p:nvPr>
        </p:nvGraphicFramePr>
        <p:xfrm>
          <a:off x="437029" y="100853"/>
          <a:ext cx="7806018" cy="479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FAA82F-A111-A5F7-D981-860411E4E4C4}"/>
              </a:ext>
            </a:extLst>
          </p:cNvPr>
          <p:cNvSpPr/>
          <p:nvPr/>
        </p:nvSpPr>
        <p:spPr>
          <a:xfrm>
            <a:off x="701481" y="4259962"/>
            <a:ext cx="79570" cy="73914"/>
          </a:xfrm>
          <a:prstGeom prst="rect">
            <a:avLst/>
          </a:prstGeom>
          <a:solidFill>
            <a:srgbClr val="00B050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807BF6-6CFD-44CD-A6A4-A6C68B3256C3}"/>
              </a:ext>
            </a:extLst>
          </p:cNvPr>
          <p:cNvSpPr/>
          <p:nvPr/>
        </p:nvSpPr>
        <p:spPr>
          <a:xfrm>
            <a:off x="3338423" y="3375660"/>
            <a:ext cx="1561381" cy="1471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04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49F0B5-22B7-4B5A-A6D1-31419C44D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112853"/>
              </p:ext>
            </p:extLst>
          </p:nvPr>
        </p:nvGraphicFramePr>
        <p:xfrm>
          <a:off x="245165" y="1187309"/>
          <a:ext cx="8131084" cy="307931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0895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71346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0.86 ± 0.12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0.81 ± 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0.71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0.96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0.93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0.89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41D42041-A19E-4F5C-B2C6-E31CF83C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16" y="445025"/>
            <a:ext cx="8131084" cy="572700"/>
          </a:xfrm>
        </p:spPr>
        <p:txBody>
          <a:bodyPr/>
          <a:lstStyle/>
          <a:p>
            <a:r>
              <a:rPr lang="en-US" dirty="0"/>
              <a:t>Feature Selection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7D5291-862E-40FE-8FDE-CE78679942A3}"/>
              </a:ext>
            </a:extLst>
          </p:cNvPr>
          <p:cNvSpPr/>
          <p:nvPr/>
        </p:nvSpPr>
        <p:spPr>
          <a:xfrm>
            <a:off x="2958860" y="1187309"/>
            <a:ext cx="1794295" cy="307931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072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7D1A56-67AF-4992-9788-A2E3619794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000921"/>
              </p:ext>
            </p:extLst>
          </p:nvPr>
        </p:nvGraphicFramePr>
        <p:xfrm>
          <a:off x="245164" y="376426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00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0.72 ± 0.15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0.81 ± 0.04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2C9175-7C2E-49B2-960F-05905917F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127029"/>
              </p:ext>
            </p:extLst>
          </p:nvPr>
        </p:nvGraphicFramePr>
        <p:xfrm>
          <a:off x="245163" y="2823452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3876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0.76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0.80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0.77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E02E7A9-1812-49B2-BE7A-70DFE80E6BE1}"/>
              </a:ext>
            </a:extLst>
          </p:cNvPr>
          <p:cNvSpPr txBox="1"/>
          <p:nvPr/>
        </p:nvSpPr>
        <p:spPr>
          <a:xfrm>
            <a:off x="634365" y="32520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smallRNA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281995-5FC8-42DB-A482-D78759894B4D}"/>
              </a:ext>
            </a:extLst>
          </p:cNvPr>
          <p:cNvSpPr txBox="1"/>
          <p:nvPr/>
        </p:nvSpPr>
        <p:spPr>
          <a:xfrm>
            <a:off x="634365" y="2479546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totalRNA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C32BE4-F024-4351-8A3F-4710DFFF2B43}"/>
              </a:ext>
            </a:extLst>
          </p:cNvPr>
          <p:cNvSpPr/>
          <p:nvPr/>
        </p:nvSpPr>
        <p:spPr>
          <a:xfrm>
            <a:off x="6590582" y="376427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375E5-5638-42EB-8051-F8053A620F5D}"/>
              </a:ext>
            </a:extLst>
          </p:cNvPr>
          <p:cNvSpPr/>
          <p:nvPr/>
        </p:nvSpPr>
        <p:spPr>
          <a:xfrm>
            <a:off x="6590582" y="2823451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88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1C15-8696-58BC-C2DB-54214FDF7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Building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691C0-9F68-E49F-3DF0-C5B7DCA9057C}"/>
              </a:ext>
            </a:extLst>
          </p:cNvPr>
          <p:cNvSpPr txBox="1"/>
          <p:nvPr/>
        </p:nvSpPr>
        <p:spPr>
          <a:xfrm>
            <a:off x="720000" y="1381274"/>
            <a:ext cx="792480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Building and Evaluation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SVM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ANN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Naïve Bayes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Logistic Regression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Random Forest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 err="1">
                <a:latin typeface="Rubik" panose="02000604000000020004" pitchFamily="2" charset="-79"/>
                <a:cs typeface="Rubik" panose="02000604000000020004" pitchFamily="2" charset="-79"/>
              </a:rPr>
              <a:t>XGBoost</a:t>
            </a:r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lvl="1"/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AB8955D8-80BD-BF56-BABE-4AB68A1A6E69}"/>
              </a:ext>
            </a:extLst>
          </p:cNvPr>
          <p:cNvCxnSpPr>
            <a:cxnSpLocks/>
          </p:cNvCxnSpPr>
          <p:nvPr/>
        </p:nvCxnSpPr>
        <p:spPr>
          <a:xfrm>
            <a:off x="3055620" y="1062757"/>
            <a:ext cx="29794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85C9A-14B6-9F9B-16AD-7F8E1232FC0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09607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790163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Logistic Regression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+/- 0.0286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40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2108100" y="385263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37" name="Google Shape;437;p39"/>
          <p:cNvSpPr txBox="1">
            <a:spLocks noGrp="1"/>
          </p:cNvSpPr>
          <p:nvPr>
            <p:ph type="subTitle" idx="1"/>
          </p:nvPr>
        </p:nvSpPr>
        <p:spPr>
          <a:xfrm>
            <a:off x="439479" y="1227063"/>
            <a:ext cx="8045302" cy="3126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Diabetic retinopathy is a severe eye disease that can lead to blindness. Early detection and treatment of diabetic retinopathy can help to prevent blindness.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Currently, the diagnosis of DR primarily relies on clinical evaluation and imaging techniques, such as fundus photography or optical coherence tomography.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In here, we are using various molecular data, including DNA, RNA, and protein, to develop a model that can accurately predict the presence of diabetic retinopathy using Machine Learning.</a:t>
            </a:r>
            <a:endParaRPr lang="en-US" sz="2000" dirty="0"/>
          </a:p>
        </p:txBody>
      </p:sp>
      <p:cxnSp>
        <p:nvCxnSpPr>
          <p:cNvPr id="438" name="Google Shape;438;p39"/>
          <p:cNvCxnSpPr/>
          <p:nvPr/>
        </p:nvCxnSpPr>
        <p:spPr>
          <a:xfrm>
            <a:off x="2359613" y="114909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88CA31-CC2E-F207-32BD-438C7C086C4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>
                <a:solidFill>
                  <a:sysClr val="windowText" lastClr="000000"/>
                </a:solidFill>
              </a:rPr>
              <a:t>smallRNA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612109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664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/>
              <a:t>totalRNA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857001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+/- 0.0500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0.9250 +/- 0.0919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874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67A74C9-BA2E-42DC-B6B1-B66D0F1AAB65}"/>
              </a:ext>
            </a:extLst>
          </p:cNvPr>
          <p:cNvGrpSpPr/>
          <p:nvPr/>
        </p:nvGrpSpPr>
        <p:grpSpPr>
          <a:xfrm>
            <a:off x="2963119" y="810858"/>
            <a:ext cx="5911963" cy="4228380"/>
            <a:chOff x="2343554" y="579453"/>
            <a:chExt cx="6404206" cy="398459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C1605F-346E-4D01-B10A-DFAAE7089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4993"/>
            <a:stretch/>
          </p:blipFill>
          <p:spPr>
            <a:xfrm>
              <a:off x="2343846" y="579453"/>
              <a:ext cx="5119091" cy="13084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81AC9-3720-40EC-A493-B70857C648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4720" r="74901" b="50273"/>
            <a:stretch/>
          </p:blipFill>
          <p:spPr>
            <a:xfrm>
              <a:off x="7462937" y="579453"/>
              <a:ext cx="1284823" cy="13084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69BEE9E-590B-4B06-86FF-6068F45A3A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941" t="24931" b="50062"/>
            <a:stretch/>
          </p:blipFill>
          <p:spPr>
            <a:xfrm>
              <a:off x="2343846" y="1887929"/>
              <a:ext cx="3842333" cy="130847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4F79132-BE0D-461C-A678-7C071F581D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" t="49941" r="50408" b="25052"/>
            <a:stretch/>
          </p:blipFill>
          <p:spPr>
            <a:xfrm>
              <a:off x="6186471" y="1887928"/>
              <a:ext cx="2538338" cy="130847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C46746-6192-4E29-ABB2-6FA1318BA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14" t="49937" b="25056"/>
            <a:stretch/>
          </p:blipFill>
          <p:spPr>
            <a:xfrm>
              <a:off x="2343554" y="3196405"/>
              <a:ext cx="2538338" cy="130847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ABC486-EE41-454B-A845-633ED7D16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4808" r="24941" b="-946"/>
            <a:stretch/>
          </p:blipFill>
          <p:spPr>
            <a:xfrm>
              <a:off x="4881892" y="3196405"/>
              <a:ext cx="3842334" cy="1367641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95CD350-FA15-49CF-94C3-0007A3F72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84" t="49811" b="24668"/>
          <a:stretch/>
        </p:blipFill>
        <p:spPr>
          <a:xfrm>
            <a:off x="226217" y="1024096"/>
            <a:ext cx="3775052" cy="3952357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7F42E1B-1BBC-4856-AB7A-5AD1DC34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75372"/>
            <a:ext cx="7704000" cy="57270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</p:spTree>
    <p:extLst>
      <p:ext uri="{BB962C8B-B14F-4D97-AF65-F5344CB8AC3E}">
        <p14:creationId xmlns:p14="http://schemas.microsoft.com/office/powerpoint/2010/main" val="3418323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5799-51FC-07ED-1A2B-062615B3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37294"/>
            <a:ext cx="7704000" cy="572700"/>
          </a:xfrm>
        </p:spPr>
        <p:txBody>
          <a:bodyPr/>
          <a:lstStyle/>
          <a:p>
            <a:r>
              <a:rPr lang="en-US" sz="3200" dirty="0">
                <a:sym typeface="Rubik"/>
              </a:rPr>
              <a:t>Select the Best type of Single </a:t>
            </a:r>
            <a:r>
              <a:rPr lang="en-US" sz="3200" dirty="0" err="1">
                <a:sym typeface="Rubik"/>
              </a:rPr>
              <a:t>Omic</a:t>
            </a:r>
            <a:r>
              <a:rPr lang="en-US" sz="3200" dirty="0">
                <a:sym typeface="Rubik"/>
              </a:rPr>
              <a:t> data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AC7906-9545-3189-C28E-5E19257D111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DE19C90-C1B5-4A03-AD2D-78E44E2EB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943653"/>
              </p:ext>
            </p:extLst>
          </p:nvPr>
        </p:nvGraphicFramePr>
        <p:xfrm>
          <a:off x="1424940" y="78316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6383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D8B3-77D4-0D69-D978-EE437C230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6056"/>
            <a:ext cx="7704000" cy="1094216"/>
          </a:xfrm>
        </p:spPr>
        <p:txBody>
          <a:bodyPr/>
          <a:lstStyle/>
          <a:p>
            <a:r>
              <a:rPr lang="en-US" dirty="0"/>
              <a:t>Find Effectiveness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3EA6124F-D5DD-ACED-5934-63DE6ECF2623}"/>
              </a:ext>
            </a:extLst>
          </p:cNvPr>
          <p:cNvCxnSpPr>
            <a:cxnSpLocks/>
          </p:cNvCxnSpPr>
          <p:nvPr/>
        </p:nvCxnSpPr>
        <p:spPr>
          <a:xfrm>
            <a:off x="2918460" y="657221"/>
            <a:ext cx="3429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A24F3D-354C-B430-A225-98168449B32D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/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𝑻𝑷𝑹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blipFill>
                <a:blip r:embed="rId2"/>
                <a:stretch>
                  <a:fillRect l="-2016" r="-3226" b="-16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/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𝑭𝑷𝑹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blipFill>
                <a:blip r:embed="rId3"/>
                <a:stretch>
                  <a:fillRect l="-2008" r="-3614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8445832-E9F2-AC67-D8F9-522B9D1FF8F5}"/>
              </a:ext>
            </a:extLst>
          </p:cNvPr>
          <p:cNvSpPr txBox="1"/>
          <p:nvPr/>
        </p:nvSpPr>
        <p:spPr>
          <a:xfrm>
            <a:off x="2807383" y="368320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E07A6-1C6F-CFF9-3F6B-5CDDE109D155}"/>
              </a:ext>
            </a:extLst>
          </p:cNvPr>
          <p:cNvSpPr txBox="1"/>
          <p:nvPr/>
        </p:nvSpPr>
        <p:spPr>
          <a:xfrm>
            <a:off x="1280160" y="2190293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6469AE-D54B-0142-C455-564A3064B4B2}"/>
              </a:ext>
            </a:extLst>
          </p:cNvPr>
          <p:cNvSpPr txBox="1"/>
          <p:nvPr/>
        </p:nvSpPr>
        <p:spPr>
          <a:xfrm>
            <a:off x="2807383" y="219361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07A74-8F02-4EED-98D4-05B5A1EF0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56" y="793157"/>
            <a:ext cx="5322646" cy="40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14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1B46-8242-4C35-EA75-3BC8148F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2" y="99210"/>
            <a:ext cx="7704000" cy="572700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0CE5D6-4DBD-E527-9A82-F0FC7984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6624813"/>
              </p:ext>
            </p:extLst>
          </p:nvPr>
        </p:nvGraphicFramePr>
        <p:xfrm>
          <a:off x="660702" y="826994"/>
          <a:ext cx="7695255" cy="3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39266">
                  <a:extLst>
                    <a:ext uri="{9D8B030D-6E8A-4147-A177-3AD203B41FA5}">
                      <a16:colId xmlns:a16="http://schemas.microsoft.com/office/drawing/2014/main" val="331512261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010469486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252240990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476957029"/>
                    </a:ext>
                  </a:extLst>
                </a:gridCol>
                <a:gridCol w="417293">
                  <a:extLst>
                    <a:ext uri="{9D8B030D-6E8A-4147-A177-3AD203B41FA5}">
                      <a16:colId xmlns:a16="http://schemas.microsoft.com/office/drawing/2014/main" val="300043416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7822092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31149619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225431380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48962093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96455317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82781682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6003047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8883331"/>
                    </a:ext>
                  </a:extLst>
                </a:gridCol>
              </a:tblGrid>
              <a:tr h="358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ACTIVITY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574494"/>
                  </a:ext>
                </a:extLst>
              </a:tr>
              <a:tr h="358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9-12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13-15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5-10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10-15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1-2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4-6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6-8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91987340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Literature Review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87531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Annotated </a:t>
                      </a:r>
                      <a:r>
                        <a:rPr lang="en-US" sz="1100" u="none" strike="noStrike" dirty="0" err="1">
                          <a:effectLst/>
                        </a:rPr>
                        <a:t>Bibiliography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3048337207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Proposal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84929186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Collection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59739417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Preparation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937341316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Build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06423649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Experimenting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48827916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Project Report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822678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Paper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812789"/>
                  </a:ext>
                </a:extLst>
              </a:tr>
            </a:tbl>
          </a:graphicData>
        </a:graphic>
      </p:graphicFrame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041F4D89-C53F-B8D6-E5E7-DBEC37E066E3}"/>
              </a:ext>
            </a:extLst>
          </p:cNvPr>
          <p:cNvCxnSpPr>
            <a:cxnSpLocks/>
          </p:cNvCxnSpPr>
          <p:nvPr/>
        </p:nvCxnSpPr>
        <p:spPr>
          <a:xfrm>
            <a:off x="3704493" y="671910"/>
            <a:ext cx="1654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333F24-E394-5615-2040-2470DD33F1A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1246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800296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[1] Y. Sun, H. Zou, X. Li, S. Xu, and C. Liu, “Plasma metabolomics reveals metabolic profiling for diabetic retinopathy and disease progression,” Frontiers, 29-Sep-2021. 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[2] Z.-W. Yu et al., “&amp;</a:t>
            </a:r>
            <a:r>
              <a:rPr lang="en-US" sz="1800" dirty="0" err="1"/>
              <a:t>lt;p&amp;gt;High</a:t>
            </a:r>
            <a:r>
              <a:rPr lang="en-US" sz="1800" dirty="0"/>
              <a:t> Serum Neuron-Specific Enolase Level Is Associated with Mild Cognitive Impairment in Patients with Diabetic </a:t>
            </a:r>
            <a:r>
              <a:rPr lang="en-US" sz="1800" dirty="0" err="1"/>
              <a:t>Retinopathy&amp;lt</a:t>
            </a:r>
            <a:r>
              <a:rPr lang="en-US" sz="1800" dirty="0"/>
              <a:t>;/</a:t>
            </a:r>
            <a:r>
              <a:rPr lang="en-US" sz="1800" dirty="0" err="1"/>
              <a:t>p&amp;gt</a:t>
            </a:r>
            <a:r>
              <a:rPr lang="en-US" sz="1800" dirty="0"/>
              <a:t>;,” Diabetes, Metabolic Syndrome and Obesity: Targets and Therapy, pp. 1359–1365, Apr. 2020, </a:t>
            </a:r>
            <a:r>
              <a:rPr lang="en-US" sz="1800" dirty="0" err="1"/>
              <a:t>doi</a:t>
            </a:r>
            <a:r>
              <a:rPr lang="en-US" sz="1800" dirty="0"/>
              <a:t>: 10.2147/dmso.s249126.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[3] M. Bader </a:t>
            </a:r>
            <a:r>
              <a:rPr lang="en-US" sz="1800" dirty="0" err="1"/>
              <a:t>Alazzam</a:t>
            </a:r>
            <a:r>
              <a:rPr lang="en-US" sz="1800" dirty="0"/>
              <a:t>, F. </a:t>
            </a:r>
            <a:r>
              <a:rPr lang="en-US" sz="1800" dirty="0" err="1"/>
              <a:t>Alassery</a:t>
            </a:r>
            <a:r>
              <a:rPr lang="en-US" sz="1800" dirty="0"/>
              <a:t>, and A. </a:t>
            </a:r>
            <a:r>
              <a:rPr lang="en-US" sz="1800" dirty="0" err="1"/>
              <a:t>Almulihi</a:t>
            </a:r>
            <a:r>
              <a:rPr lang="en-US" sz="1800" dirty="0"/>
              <a:t>, “Identification of diabetic retinopathy through machine learning,” Mobile Information Systems, 26-Nov-2021.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84338D6A-BFDF-6EFA-8A74-BAB0C7D34E92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9742C8-7654-235D-21BF-D6438F925A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1973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[4] Das, D., Biswas, S.K. and Bandyopadhyay, S., “A critical review on the diagnosis of diabetic retinopathy using machine learning and deep learning”, Multimedia Tools and Applications, vol.81 (18), no., pp.25613-25655, 2022. Available: 10.1007/s11042-022-12642-4.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[5] </a:t>
            </a:r>
            <a:r>
              <a:rPr lang="en-US" sz="1800" dirty="0" err="1"/>
              <a:t>Kamble</a:t>
            </a:r>
            <a:r>
              <a:rPr lang="en-US" sz="1800" dirty="0"/>
              <a:t>, Vaibhav V., and Rajendra D., “Automated diabetic retinopathy detection using radial basis function”, Procedia Computer Science, vol.167, no. , pp. 799-808, 2020. Available: 10.1016/j.procs.2020.03.429.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F3471A37-2739-2B4B-C149-7FB2A6930173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78F7F-2234-B997-A1BB-D680D178256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709458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618565" y="1076275"/>
            <a:ext cx="801444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[6] Gupta, S., Thakur, S. and Gupta, A., “Optimized hybrid machine learning approach for smartphone based diabetic retinopathy detection”, Multimedia Tools and Applications, vol.81 (10), pp.14475-14501, 2022.</a:t>
            </a:r>
            <a:b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</a:b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[7] G. L.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D’Adamo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J. T.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Widdop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M. Giles, “The future is now? clinical and translational aspects of ‘OMICS’ technologies,” </a:t>
            </a:r>
            <a:r>
              <a:rPr lang="en-US" sz="1800" i="1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Immunology &amp; Cell Biology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99, no. 2, pp. 168–176, 2020.</a:t>
            </a:r>
          </a:p>
          <a:p>
            <a:pPr algn="just"/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[8] 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L.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Adlung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Y. Cohen, U.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Mor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Elinav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“Machine learning in clinical decision making,” </a:t>
            </a:r>
            <a:r>
              <a:rPr lang="en-US" sz="1800" i="1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Med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2, no. 6, pp. 642–665, Jun. 2021,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: 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effectLst/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A3D350-C6CC-6E39-3AEF-B3EFD976C0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92138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[9] Nomura, A., Noguchi, M.,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Kometani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M., Furukawa, K. and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Yoneda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T., “Artificial intelligence in current diabetes management and prediction”, Current Diabetes Reports, vol.21(12), pp.61, 2021. Available: 10.1007/s11892-021-01423-2.</a:t>
            </a:r>
          </a:p>
          <a:p>
            <a:pPr algn="just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[10]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Miotto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R., Wang, F., Wang, S., Jiang, X., &amp; Dudley, J. T.,, vol.19(6), pp.1236-1246, 2018. Available: 19/6/1236/38005Deep learning for healthcare: review, opportunities and challenges, Briefings in bioinformatics24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[11] M. Leeza and H. Farooq, “Detection of severity level of diabetic retinopathy using Bag of features model,” IET Computer Vision, vol. 13, no. 5, pp. 523–530, Aug. 2019, </a:t>
            </a:r>
            <a:r>
              <a:rPr lang="en-US" sz="1800" dirty="0" err="1"/>
              <a:t>doi</a:t>
            </a:r>
            <a:r>
              <a:rPr lang="en-US" sz="1800" dirty="0"/>
              <a:t>: 10.1049/ietcvi.2018.5263.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96895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Research,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1" y="1281087"/>
            <a:ext cx="8054206" cy="258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sz="2000" dirty="0"/>
              <a:t>There is a need for further research to evaluate and compare the effectiveness of molecular data types with machine learning approaches and investigate the potential synergistic effects.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F4982E4-1CB3-D7EE-80AD-CB2DD45C2C82}"/>
              </a:ext>
            </a:extLst>
          </p:cNvPr>
          <p:cNvCxnSpPr>
            <a:cxnSpLocks/>
          </p:cNvCxnSpPr>
          <p:nvPr/>
        </p:nvCxnSpPr>
        <p:spPr>
          <a:xfrm flipV="1">
            <a:off x="819924" y="1017725"/>
            <a:ext cx="2965423" cy="5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17D2F62-C0B9-FB53-F50E-A3375709E9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56265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97520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[12] J. H. Yun, J. M. Kim, H. J. Jeon, T. Oh, H. J. Choi, and B. J. Kim, “Metabolomics profiles associated with diabetic retinopathy in type 2 diabetes patients,” </a:t>
            </a:r>
            <a:r>
              <a:rPr lang="en-US" sz="1800" dirty="0" err="1"/>
              <a:t>PLoS</a:t>
            </a:r>
            <a:r>
              <a:rPr lang="en-US" sz="1800" dirty="0"/>
              <a:t> One, vol. 15, no. 10 October 2020, Oct. 2020, </a:t>
            </a:r>
            <a:r>
              <a:rPr lang="en-US" sz="1800" dirty="0" err="1"/>
              <a:t>doi</a:t>
            </a:r>
            <a:r>
              <a:rPr lang="en-US" sz="1800" dirty="0"/>
              <a:t>: 10.1371/journal.pone.0241365.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[13] L. Math and R. Fatima, “Adaptive machine learning classification for diabetic retinopathy,” </a:t>
            </a:r>
            <a:r>
              <a:rPr lang="en-US" sz="1800" dirty="0" err="1"/>
              <a:t>Multimed</a:t>
            </a:r>
            <a:r>
              <a:rPr lang="en-US" sz="1800" dirty="0"/>
              <a:t> Tools Appl, vol. 80, no. 4, pp. 5173–5186, Feb. 2021, </a:t>
            </a:r>
            <a:r>
              <a:rPr lang="en-US" sz="1800" dirty="0" err="1"/>
              <a:t>doi</a:t>
            </a:r>
            <a:r>
              <a:rPr lang="en-US" sz="1800" dirty="0"/>
              <a:t>: 10.1007/s11042-020-09793- 7.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[14] S. </a:t>
            </a:r>
            <a:r>
              <a:rPr lang="en-US" sz="1800" dirty="0" err="1"/>
              <a:t>Deuchler</a:t>
            </a:r>
            <a:r>
              <a:rPr lang="en-US" sz="1800" dirty="0"/>
              <a:t> et al., “Vitreous expression of cytokines and growth factors in patients with diabetic retinopathy- An investigation of their expression based on clinical diabetic retinopathy grade,” </a:t>
            </a:r>
            <a:r>
              <a:rPr lang="en-US" sz="1800" dirty="0" err="1"/>
              <a:t>PLoS</a:t>
            </a:r>
            <a:r>
              <a:rPr lang="en-US" sz="1800" dirty="0"/>
              <a:t> One, vol. 16, no. 5 May, May 2021, </a:t>
            </a:r>
            <a:r>
              <a:rPr lang="en-US" sz="1800" dirty="0" err="1"/>
              <a:t>doi</a:t>
            </a:r>
            <a:r>
              <a:rPr lang="en-US" sz="1800" dirty="0"/>
              <a:t>: 10.1371/journal.pone.0248439.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556648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[15] H. Y. Zhang, J. Y. Wang, G. S. Ying, L. P. Shen, and Z. Zhang, “Serum lipids and other risk factors for diabetic retinopathy in Chinese type 2 diabetic patients,” J Zhejiang Univ Sci B, vol. 14, no. 5, pp. 392–399, May 2013, </a:t>
            </a:r>
            <a:r>
              <a:rPr lang="en-US" sz="1800" dirty="0" err="1"/>
              <a:t>doi</a:t>
            </a:r>
            <a:r>
              <a:rPr lang="en-US" sz="1800" dirty="0"/>
              <a:t>: 10.1631/jzus.B1200237.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[16] P. S. Graham et al., “Genome-wide association studies for diabetic macular oedema and proliferative diabetic retinopathy,” BMC Med Genet, vol. 19, no. 1, May 2018, </a:t>
            </a:r>
            <a:r>
              <a:rPr lang="en-US" sz="1800" dirty="0" err="1"/>
              <a:t>doi</a:t>
            </a:r>
            <a:r>
              <a:rPr lang="en-US" sz="1800" dirty="0"/>
              <a:t>: 10.1186/s12881-018-0587-8.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[17] W. Meng et al., “A genome-wide association study suggests new evidence for an association of the NADPH Oxidase 4 (NOX4) gene with severe diabetic retinopathy in type 2 diabetes,” Acta </a:t>
            </a:r>
            <a:r>
              <a:rPr lang="en-US" sz="1800" dirty="0" err="1"/>
              <a:t>Ophthalmol</a:t>
            </a:r>
            <a:r>
              <a:rPr lang="en-US" sz="1800" dirty="0"/>
              <a:t>, vol. 96, no. 7, pp. e811–e819, Nov. 2018, </a:t>
            </a:r>
            <a:r>
              <a:rPr lang="en-US" sz="1800" dirty="0" err="1"/>
              <a:t>doi</a:t>
            </a:r>
            <a:r>
              <a:rPr lang="en-US" sz="1800" dirty="0"/>
              <a:t>: 10.1111/aos.13769.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9602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[18] V. B. </a:t>
            </a:r>
            <a:r>
              <a:rPr lang="en-US" sz="1800" dirty="0" err="1"/>
              <a:t>Kolachalama</a:t>
            </a:r>
            <a:r>
              <a:rPr lang="en-US" sz="1800" dirty="0"/>
              <a:t>, “Machine learning and pre-medical education,” </a:t>
            </a:r>
            <a:r>
              <a:rPr lang="en-US" sz="1800" dirty="0" err="1"/>
              <a:t>Artif</a:t>
            </a:r>
            <a:r>
              <a:rPr lang="en-US" sz="1800" dirty="0"/>
              <a:t> </a:t>
            </a:r>
            <a:r>
              <a:rPr lang="en-US" sz="1800" dirty="0" err="1"/>
              <a:t>Intell</a:t>
            </a:r>
            <a:r>
              <a:rPr lang="en-US" sz="1800" dirty="0"/>
              <a:t> Med, vol. 129, Jul. 2022, </a:t>
            </a:r>
            <a:r>
              <a:rPr lang="en-US" sz="1800" dirty="0" err="1"/>
              <a:t>doi</a:t>
            </a:r>
            <a:r>
              <a:rPr lang="en-US" sz="1800" dirty="0"/>
              <a:t>: 10.1016/j.artmed.2022.102313. 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[19] B. A. Mateen, J. </a:t>
            </a:r>
            <a:r>
              <a:rPr lang="en-US" sz="1800" dirty="0" err="1"/>
              <a:t>Liley</a:t>
            </a:r>
            <a:r>
              <a:rPr lang="en-US" sz="1800" dirty="0"/>
              <a:t>, A. K. Denniston, C. C. Holmes, and S. J. Vollmer, “Improving the quality of machine learning in health applications and clinical research,” Nature Machine Intelligence, vol. 2, no. 10. Nature Research, pp. 554–556, Oct. 01, 2020. </a:t>
            </a:r>
            <a:r>
              <a:rPr lang="en-US" sz="1800" dirty="0" err="1"/>
              <a:t>doi</a:t>
            </a:r>
            <a:r>
              <a:rPr lang="en-US" sz="1800" dirty="0"/>
              <a:t>: 10.1038/s42256-020-00239-1.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[20] S. Goel et al., “Deep Learning Approach for Stages of Severity Classification in Diabetic Retinopathy Using Color Fundus Retinal Images,” Math </a:t>
            </a:r>
            <a:r>
              <a:rPr lang="en-US" sz="1800" dirty="0" err="1"/>
              <a:t>Probl</a:t>
            </a:r>
            <a:r>
              <a:rPr lang="en-US" sz="1800" dirty="0"/>
              <a:t> Eng, vol. 2021, 2021, </a:t>
            </a:r>
            <a:r>
              <a:rPr lang="en-US" sz="1800" dirty="0" err="1"/>
              <a:t>doi</a:t>
            </a:r>
            <a:r>
              <a:rPr lang="en-US" sz="1800" dirty="0"/>
              <a:t>: 10.1155/2021/7627566.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9564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[21] S. </a:t>
            </a:r>
            <a:r>
              <a:rPr lang="en-US" sz="1800" dirty="0" err="1"/>
              <a:t>Scholarship@western</a:t>
            </a:r>
            <a:r>
              <a:rPr lang="en-US" sz="1800" dirty="0"/>
              <a:t> and S. Biswas, “Implications of long non-coding RNAs in the pathogenesis of Implications of long non-coding RNAs in the pathogenesis of diabetic retinopathy: a novel epigenetic paradigm. diabetic retinopathy: a novel epigenetic paradigm,” 2020. [Online]. Available: https://ir.lib.uwo.ca/etdhttps://ir.lib.uwo.ca/etd/7116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09237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98;p62">
            <a:extLst>
              <a:ext uri="{FF2B5EF4-FFF2-40B4-BE49-F238E27FC236}">
                <a16:creationId xmlns:a16="http://schemas.microsoft.com/office/drawing/2014/main" id="{D7590959-AEAD-06F4-FA1E-00F116AE4966}"/>
              </a:ext>
            </a:extLst>
          </p:cNvPr>
          <p:cNvGrpSpPr/>
          <p:nvPr/>
        </p:nvGrpSpPr>
        <p:grpSpPr>
          <a:xfrm>
            <a:off x="121340" y="1205435"/>
            <a:ext cx="3247298" cy="2963296"/>
            <a:chOff x="273740" y="1205435"/>
            <a:chExt cx="3247298" cy="2963296"/>
          </a:xfrm>
        </p:grpSpPr>
        <p:grpSp>
          <p:nvGrpSpPr>
            <p:cNvPr id="5" name="Google Shape;899;p62">
              <a:extLst>
                <a:ext uri="{FF2B5EF4-FFF2-40B4-BE49-F238E27FC236}">
                  <a16:creationId xmlns:a16="http://schemas.microsoft.com/office/drawing/2014/main" id="{B377B728-B0E4-25B7-987A-66C9B46C509E}"/>
                </a:ext>
              </a:extLst>
            </p:cNvPr>
            <p:cNvGrpSpPr/>
            <p:nvPr/>
          </p:nvGrpSpPr>
          <p:grpSpPr>
            <a:xfrm rot="361982" flipH="1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7" name="Google Shape;900;p62">
                <a:extLst>
                  <a:ext uri="{FF2B5EF4-FFF2-40B4-BE49-F238E27FC236}">
                    <a16:creationId xmlns:a16="http://schemas.microsoft.com/office/drawing/2014/main" id="{88B641F1-E7BE-D513-8589-56C356D1E45E}"/>
                  </a:ext>
                </a:extLst>
              </p:cNvPr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61639" extrusionOk="0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1;p62">
                <a:extLst>
                  <a:ext uri="{FF2B5EF4-FFF2-40B4-BE49-F238E27FC236}">
                    <a16:creationId xmlns:a16="http://schemas.microsoft.com/office/drawing/2014/main" id="{DE19BCB7-DB62-F04E-C19A-F62CD5034867}"/>
                  </a:ext>
                </a:extLst>
              </p:cNvPr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5325" extrusionOk="0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2;p62">
                <a:extLst>
                  <a:ext uri="{FF2B5EF4-FFF2-40B4-BE49-F238E27FC236}">
                    <a16:creationId xmlns:a16="http://schemas.microsoft.com/office/drawing/2014/main" id="{899665D5-814B-A63A-7708-645B3B72633A}"/>
                  </a:ext>
                </a:extLst>
              </p:cNvPr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4072" extrusionOk="0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3;p62">
                <a:extLst>
                  <a:ext uri="{FF2B5EF4-FFF2-40B4-BE49-F238E27FC236}">
                    <a16:creationId xmlns:a16="http://schemas.microsoft.com/office/drawing/2014/main" id="{C6FE1740-8EA2-9617-84D8-81202D49FF45}"/>
                  </a:ext>
                </a:extLst>
              </p:cNvPr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4020" extrusionOk="0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4;p62">
                <a:extLst>
                  <a:ext uri="{FF2B5EF4-FFF2-40B4-BE49-F238E27FC236}">
                    <a16:creationId xmlns:a16="http://schemas.microsoft.com/office/drawing/2014/main" id="{959C4BCF-6FC4-FA85-FE61-4656ED5FA972}"/>
                  </a:ext>
                </a:extLst>
              </p:cNvPr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5116" extrusionOk="0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5;p62">
                <a:extLst>
                  <a:ext uri="{FF2B5EF4-FFF2-40B4-BE49-F238E27FC236}">
                    <a16:creationId xmlns:a16="http://schemas.microsoft.com/office/drawing/2014/main" id="{BAF71293-A8A9-0D4B-76A9-5D5B93FBB576}"/>
                  </a:ext>
                </a:extLst>
              </p:cNvPr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6629" extrusionOk="0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6;p62">
                <a:extLst>
                  <a:ext uri="{FF2B5EF4-FFF2-40B4-BE49-F238E27FC236}">
                    <a16:creationId xmlns:a16="http://schemas.microsoft.com/office/drawing/2014/main" id="{8EC65D31-5607-B77A-7572-2CB6ACC696E7}"/>
                  </a:ext>
                </a:extLst>
              </p:cNvPr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avLst/>
                <a:gdLst/>
                <a:ahLst/>
                <a:cxnLst/>
                <a:rect l="l" t="t" r="r" b="b"/>
                <a:pathLst>
                  <a:path w="30533" h="27402" extrusionOk="0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7;p62">
                <a:extLst>
                  <a:ext uri="{FF2B5EF4-FFF2-40B4-BE49-F238E27FC236}">
                    <a16:creationId xmlns:a16="http://schemas.microsoft.com/office/drawing/2014/main" id="{BD34E6F3-1A45-6517-0D0A-EB65F41C80EC}"/>
                  </a:ext>
                </a:extLst>
              </p:cNvPr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17917" extrusionOk="0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8;p62">
                <a:extLst>
                  <a:ext uri="{FF2B5EF4-FFF2-40B4-BE49-F238E27FC236}">
                    <a16:creationId xmlns:a16="http://schemas.microsoft.com/office/drawing/2014/main" id="{7AB33F09-0FAE-301C-50CC-5F2CDEC3DF16}"/>
                  </a:ext>
                </a:extLst>
              </p:cNvPr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avLst/>
                <a:gdLst/>
                <a:ahLst/>
                <a:cxnLst/>
                <a:rect l="l" t="t" r="r" b="b"/>
                <a:pathLst>
                  <a:path w="29384" h="17800" extrusionOk="0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9;p62">
                <a:extLst>
                  <a:ext uri="{FF2B5EF4-FFF2-40B4-BE49-F238E27FC236}">
                    <a16:creationId xmlns:a16="http://schemas.microsoft.com/office/drawing/2014/main" id="{9A1884AF-BE77-CB4A-57C1-4A49103F6FEE}"/>
                  </a:ext>
                </a:extLst>
              </p:cNvPr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avLst/>
                <a:gdLst/>
                <a:ahLst/>
                <a:cxnLst/>
                <a:rect l="l" t="t" r="r" b="b"/>
                <a:pathLst>
                  <a:path w="30220" h="16129" extrusionOk="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10;p62">
                <a:extLst>
                  <a:ext uri="{FF2B5EF4-FFF2-40B4-BE49-F238E27FC236}">
                    <a16:creationId xmlns:a16="http://schemas.microsoft.com/office/drawing/2014/main" id="{8A4D803F-3762-1B2B-30A2-FBFB983ECE9D}"/>
                  </a:ext>
                </a:extLst>
              </p:cNvPr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34917" h="12142" extrusionOk="0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1;p62">
                <a:extLst>
                  <a:ext uri="{FF2B5EF4-FFF2-40B4-BE49-F238E27FC236}">
                    <a16:creationId xmlns:a16="http://schemas.microsoft.com/office/drawing/2014/main" id="{32F0B28E-E3F6-D7DC-CC12-4A75DB4C20E7}"/>
                  </a:ext>
                </a:extLst>
              </p:cNvPr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1832" extrusionOk="0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2;p62">
                <a:extLst>
                  <a:ext uri="{FF2B5EF4-FFF2-40B4-BE49-F238E27FC236}">
                    <a16:creationId xmlns:a16="http://schemas.microsoft.com/office/drawing/2014/main" id="{73AF424A-9B51-70A2-A386-0684BDBEF34F}"/>
                  </a:ext>
                </a:extLst>
              </p:cNvPr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avLst/>
                <a:gdLst/>
                <a:ahLst/>
                <a:cxnLst/>
                <a:rect l="l" t="t" r="r" b="b"/>
                <a:pathLst>
                  <a:path w="28759" h="16462" extrusionOk="0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3;p62">
                <a:extLst>
                  <a:ext uri="{FF2B5EF4-FFF2-40B4-BE49-F238E27FC236}">
                    <a16:creationId xmlns:a16="http://schemas.microsoft.com/office/drawing/2014/main" id="{429D69A7-B091-0E4E-6383-08B32C78146E}"/>
                  </a:ext>
                </a:extLst>
              </p:cNvPr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avLst/>
                <a:gdLst/>
                <a:ahLst/>
                <a:cxnLst/>
                <a:rect l="l" t="t" r="r" b="b"/>
                <a:pathLst>
                  <a:path w="33612" h="10807" extrusionOk="0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4;p62">
                <a:extLst>
                  <a:ext uri="{FF2B5EF4-FFF2-40B4-BE49-F238E27FC236}">
                    <a16:creationId xmlns:a16="http://schemas.microsoft.com/office/drawing/2014/main" id="{5D240736-21FF-ED02-5CFB-18798A78D402}"/>
                  </a:ext>
                </a:extLst>
              </p:cNvPr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avLst/>
                <a:gdLst/>
                <a:ahLst/>
                <a:cxnLst/>
                <a:rect l="l" t="t" r="r" b="b"/>
                <a:pathLst>
                  <a:path w="116191" h="123433" extrusionOk="0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5;p62">
                <a:extLst>
                  <a:ext uri="{FF2B5EF4-FFF2-40B4-BE49-F238E27FC236}">
                    <a16:creationId xmlns:a16="http://schemas.microsoft.com/office/drawing/2014/main" id="{19A01C4E-54EE-27C8-F081-7E16589A88CC}"/>
                  </a:ext>
                </a:extLst>
              </p:cNvPr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5885" extrusionOk="0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6;p62">
                <a:extLst>
                  <a:ext uri="{FF2B5EF4-FFF2-40B4-BE49-F238E27FC236}">
                    <a16:creationId xmlns:a16="http://schemas.microsoft.com/office/drawing/2014/main" id="{ACE4A4BB-36CE-9574-9025-37ACF36B9A7B}"/>
                  </a:ext>
                </a:extLst>
              </p:cNvPr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avLst/>
                <a:gdLst/>
                <a:ahLst/>
                <a:cxnLst/>
                <a:rect l="l" t="t" r="r" b="b"/>
                <a:pathLst>
                  <a:path w="18425" h="4416" extrusionOk="0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7;p62">
                <a:extLst>
                  <a:ext uri="{FF2B5EF4-FFF2-40B4-BE49-F238E27FC236}">
                    <a16:creationId xmlns:a16="http://schemas.microsoft.com/office/drawing/2014/main" id="{3DEEF622-75B4-F3EA-E150-4A26239F45E9}"/>
                  </a:ext>
                </a:extLst>
              </p:cNvPr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avLst/>
                <a:gdLst/>
                <a:ahLst/>
                <a:cxnLst/>
                <a:rect l="l" t="t" r="r" b="b"/>
                <a:pathLst>
                  <a:path w="94363" h="115449" extrusionOk="0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8;p62">
                <a:extLst>
                  <a:ext uri="{FF2B5EF4-FFF2-40B4-BE49-F238E27FC236}">
                    <a16:creationId xmlns:a16="http://schemas.microsoft.com/office/drawing/2014/main" id="{BE4546F7-9E5E-9BB9-6DAC-A774F3E75040}"/>
                  </a:ext>
                </a:extLst>
              </p:cNvPr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5085" extrusionOk="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9;p62">
                <a:extLst>
                  <a:ext uri="{FF2B5EF4-FFF2-40B4-BE49-F238E27FC236}">
                    <a16:creationId xmlns:a16="http://schemas.microsoft.com/office/drawing/2014/main" id="{808E8F63-164A-8ABC-4544-82FBA3CB8F1D}"/>
                  </a:ext>
                </a:extLst>
              </p:cNvPr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20251" extrusionOk="0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20;p62">
                <a:extLst>
                  <a:ext uri="{FF2B5EF4-FFF2-40B4-BE49-F238E27FC236}">
                    <a16:creationId xmlns:a16="http://schemas.microsoft.com/office/drawing/2014/main" id="{5070226C-EE82-132A-8D1C-CD3CA85B60A8}"/>
                  </a:ext>
                </a:extLst>
              </p:cNvPr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avLst/>
                <a:gdLst/>
                <a:ahLst/>
                <a:cxnLst/>
                <a:rect l="l" t="t" r="r" b="b"/>
                <a:pathLst>
                  <a:path w="15554" h="19529" extrusionOk="0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1;p62">
                <a:extLst>
                  <a:ext uri="{FF2B5EF4-FFF2-40B4-BE49-F238E27FC236}">
                    <a16:creationId xmlns:a16="http://schemas.microsoft.com/office/drawing/2014/main" id="{E8F96A36-CD3F-D559-F87A-8610C189EE7D}"/>
                  </a:ext>
                </a:extLst>
              </p:cNvPr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11431" extrusionOk="0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2;p62">
                <a:extLst>
                  <a:ext uri="{FF2B5EF4-FFF2-40B4-BE49-F238E27FC236}">
                    <a16:creationId xmlns:a16="http://schemas.microsoft.com/office/drawing/2014/main" id="{973F9B9E-6EF4-0B52-2F6A-C8FE36DCC92B}"/>
                  </a:ext>
                </a:extLst>
              </p:cNvPr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avLst/>
                <a:gdLst/>
                <a:ahLst/>
                <a:cxnLst/>
                <a:rect l="l" t="t" r="r" b="b"/>
                <a:pathLst>
                  <a:path w="29176" h="40763" extrusionOk="0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3;p62">
                <a:extLst>
                  <a:ext uri="{FF2B5EF4-FFF2-40B4-BE49-F238E27FC236}">
                    <a16:creationId xmlns:a16="http://schemas.microsoft.com/office/drawing/2014/main" id="{66945015-C928-6FAF-4B5B-030101764543}"/>
                  </a:ext>
                </a:extLst>
              </p:cNvPr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avLst/>
                <a:gdLst/>
                <a:ahLst/>
                <a:cxnLst/>
                <a:rect l="l" t="t" r="r" b="b"/>
                <a:pathLst>
                  <a:path w="65032" h="24166" extrusionOk="0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4;p62">
                <a:extLst>
                  <a:ext uri="{FF2B5EF4-FFF2-40B4-BE49-F238E27FC236}">
                    <a16:creationId xmlns:a16="http://schemas.microsoft.com/office/drawing/2014/main" id="{7866931F-8376-FA3D-FC12-973FEBA46B94}"/>
                  </a:ext>
                </a:extLst>
              </p:cNvPr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9395" extrusionOk="0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5;p62">
                <a:extLst>
                  <a:ext uri="{FF2B5EF4-FFF2-40B4-BE49-F238E27FC236}">
                    <a16:creationId xmlns:a16="http://schemas.microsoft.com/office/drawing/2014/main" id="{2E4B5800-1C9E-473F-D14B-24D0258234B9}"/>
                  </a:ext>
                </a:extLst>
              </p:cNvPr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32777" h="28811" extrusionOk="0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6;p62">
                <a:extLst>
                  <a:ext uri="{FF2B5EF4-FFF2-40B4-BE49-F238E27FC236}">
                    <a16:creationId xmlns:a16="http://schemas.microsoft.com/office/drawing/2014/main" id="{D48945B6-C3B2-5E87-EC10-0904CF912154}"/>
                  </a:ext>
                </a:extLst>
              </p:cNvPr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avLst/>
                <a:gdLst/>
                <a:ahLst/>
                <a:cxnLst/>
                <a:rect l="l" t="t" r="r" b="b"/>
                <a:pathLst>
                  <a:path w="35491" h="1289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7;p62">
                <a:extLst>
                  <a:ext uri="{FF2B5EF4-FFF2-40B4-BE49-F238E27FC236}">
                    <a16:creationId xmlns:a16="http://schemas.microsoft.com/office/drawing/2014/main" id="{0C269A69-F37A-E498-BAC2-0A242ECFA314}"/>
                  </a:ext>
                </a:extLst>
              </p:cNvPr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8518" h="11703" extrusionOk="0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8;p62">
                <a:extLst>
                  <a:ext uri="{FF2B5EF4-FFF2-40B4-BE49-F238E27FC236}">
                    <a16:creationId xmlns:a16="http://schemas.microsoft.com/office/drawing/2014/main" id="{16B620A9-E49F-5819-183F-5F9793092563}"/>
                  </a:ext>
                </a:extLst>
              </p:cNvPr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avLst/>
                <a:gdLst/>
                <a:ahLst/>
                <a:cxnLst/>
                <a:rect l="l" t="t" r="r" b="b"/>
                <a:pathLst>
                  <a:path w="33195" h="29138" extrusionOk="0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9;p62">
                <a:extLst>
                  <a:ext uri="{FF2B5EF4-FFF2-40B4-BE49-F238E27FC236}">
                    <a16:creationId xmlns:a16="http://schemas.microsoft.com/office/drawing/2014/main" id="{0B423167-413A-06FE-2EB4-63E2C2A833DB}"/>
                  </a:ext>
                </a:extLst>
              </p:cNvPr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3623" h="15919" extrusionOk="0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30;p62">
                <a:extLst>
                  <a:ext uri="{FF2B5EF4-FFF2-40B4-BE49-F238E27FC236}">
                    <a16:creationId xmlns:a16="http://schemas.microsoft.com/office/drawing/2014/main" id="{8F5D79A5-B11F-3440-BFF8-59C3CDD5C00B}"/>
                  </a:ext>
                </a:extLst>
              </p:cNvPr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403" extrusionOk="0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1;p62">
                <a:extLst>
                  <a:ext uri="{FF2B5EF4-FFF2-40B4-BE49-F238E27FC236}">
                    <a16:creationId xmlns:a16="http://schemas.microsoft.com/office/drawing/2014/main" id="{700159F7-3612-30DB-45E1-EDE97049521A}"/>
                  </a:ext>
                </a:extLst>
              </p:cNvPr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avLst/>
                <a:gdLst/>
                <a:ahLst/>
                <a:cxnLst/>
                <a:rect l="l" t="t" r="r" b="b"/>
                <a:pathLst>
                  <a:path w="17119" h="15189" extrusionOk="0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2;p62">
                <a:extLst>
                  <a:ext uri="{FF2B5EF4-FFF2-40B4-BE49-F238E27FC236}">
                    <a16:creationId xmlns:a16="http://schemas.microsoft.com/office/drawing/2014/main" id="{22E17C0B-FB88-AC20-CA5A-E0B95CE55455}"/>
                  </a:ext>
                </a:extLst>
              </p:cNvPr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602" extrusionOk="0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3;p62">
                <a:extLst>
                  <a:ext uri="{FF2B5EF4-FFF2-40B4-BE49-F238E27FC236}">
                    <a16:creationId xmlns:a16="http://schemas.microsoft.com/office/drawing/2014/main" id="{5A7C99D3-F48F-B5C2-AE4F-34E85CBD05E5}"/>
                  </a:ext>
                </a:extLst>
              </p:cNvPr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avLst/>
                <a:gdLst/>
                <a:ahLst/>
                <a:cxnLst/>
                <a:rect l="l" t="t" r="r" b="b"/>
                <a:pathLst>
                  <a:path w="49061" h="39406" extrusionOk="0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4;p62">
                <a:extLst>
                  <a:ext uri="{FF2B5EF4-FFF2-40B4-BE49-F238E27FC236}">
                    <a16:creationId xmlns:a16="http://schemas.microsoft.com/office/drawing/2014/main" id="{587B80D9-B38C-7AEE-C6D6-7E208C4EBCD1}"/>
                  </a:ext>
                </a:extLst>
              </p:cNvPr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avLst/>
                <a:gdLst/>
                <a:ahLst/>
                <a:cxnLst/>
                <a:rect l="l" t="t" r="r" b="b"/>
                <a:pathLst>
                  <a:path w="62631" h="16913" extrusionOk="0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5;p62">
                <a:extLst>
                  <a:ext uri="{FF2B5EF4-FFF2-40B4-BE49-F238E27FC236}">
                    <a16:creationId xmlns:a16="http://schemas.microsoft.com/office/drawing/2014/main" id="{4BD50D45-9B93-1811-D4F1-940A851F584C}"/>
                  </a:ext>
                </a:extLst>
              </p:cNvPr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62592" extrusionOk="0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6;p62">
                <a:extLst>
                  <a:ext uri="{FF2B5EF4-FFF2-40B4-BE49-F238E27FC236}">
                    <a16:creationId xmlns:a16="http://schemas.microsoft.com/office/drawing/2014/main" id="{A815E7BA-0EC7-B607-784F-75EC00181BF6}"/>
                  </a:ext>
                </a:extLst>
              </p:cNvPr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28602" extrusionOk="0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7;p62">
                <a:extLst>
                  <a:ext uri="{FF2B5EF4-FFF2-40B4-BE49-F238E27FC236}">
                    <a16:creationId xmlns:a16="http://schemas.microsoft.com/office/drawing/2014/main" id="{32827936-D6E1-AEBF-5976-AD71E015D58C}"/>
                  </a:ext>
                </a:extLst>
              </p:cNvPr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avLst/>
                <a:gdLst/>
                <a:ahLst/>
                <a:cxnLst/>
                <a:rect l="l" t="t" r="r" b="b"/>
                <a:pathLst>
                  <a:path w="45512" h="8560" extrusionOk="0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8;p62">
                <a:extLst>
                  <a:ext uri="{FF2B5EF4-FFF2-40B4-BE49-F238E27FC236}">
                    <a16:creationId xmlns:a16="http://schemas.microsoft.com/office/drawing/2014/main" id="{32F3FC1A-4315-F37A-F83D-49133DB3A027}"/>
                  </a:ext>
                </a:extLst>
              </p:cNvPr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8007" extrusionOk="0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9;p62">
                <a:extLst>
                  <a:ext uri="{FF2B5EF4-FFF2-40B4-BE49-F238E27FC236}">
                    <a16:creationId xmlns:a16="http://schemas.microsoft.com/office/drawing/2014/main" id="{509596B3-E9ED-626B-3BBC-86421484D352}"/>
                  </a:ext>
                </a:extLst>
              </p:cNvPr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avLst/>
                <a:gdLst/>
                <a:ahLst/>
                <a:cxnLst/>
                <a:rect l="l" t="t" r="r" b="b"/>
                <a:pathLst>
                  <a:path w="66493" h="53811" extrusionOk="0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40;p62">
                <a:extLst>
                  <a:ext uri="{FF2B5EF4-FFF2-40B4-BE49-F238E27FC236}">
                    <a16:creationId xmlns:a16="http://schemas.microsoft.com/office/drawing/2014/main" id="{FFB65598-C5DB-D4F2-007F-0BAA42301532}"/>
                  </a:ext>
                </a:extLst>
              </p:cNvPr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avLst/>
                <a:gdLst/>
                <a:ahLst/>
                <a:cxnLst/>
                <a:rect l="l" t="t" r="r" b="b"/>
                <a:pathLst>
                  <a:path w="136900" h="89743" extrusionOk="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1;p62">
                <a:extLst>
                  <a:ext uri="{FF2B5EF4-FFF2-40B4-BE49-F238E27FC236}">
                    <a16:creationId xmlns:a16="http://schemas.microsoft.com/office/drawing/2014/main" id="{267E5172-18EF-6B6A-C219-5574988CC2CB}"/>
                  </a:ext>
                </a:extLst>
              </p:cNvPr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avLst/>
                <a:gdLst/>
                <a:ahLst/>
                <a:cxnLst/>
                <a:rect l="l" t="t" r="r" b="b"/>
                <a:pathLst>
                  <a:path w="22130" h="71138" extrusionOk="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2;p62">
                <a:extLst>
                  <a:ext uri="{FF2B5EF4-FFF2-40B4-BE49-F238E27FC236}">
                    <a16:creationId xmlns:a16="http://schemas.microsoft.com/office/drawing/2014/main" id="{9DBF2D49-D004-8182-4FB0-15ED6719FE28}"/>
                  </a:ext>
                </a:extLst>
              </p:cNvPr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124374" h="328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3;p62">
                <a:extLst>
                  <a:ext uri="{FF2B5EF4-FFF2-40B4-BE49-F238E27FC236}">
                    <a16:creationId xmlns:a16="http://schemas.microsoft.com/office/drawing/2014/main" id="{487D2B78-0D96-636F-38F6-7C5EA8353AF4}"/>
                  </a:ext>
                </a:extLst>
              </p:cNvPr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50209" extrusionOk="0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4;p62">
                <a:extLst>
                  <a:ext uri="{FF2B5EF4-FFF2-40B4-BE49-F238E27FC236}">
                    <a16:creationId xmlns:a16="http://schemas.microsoft.com/office/drawing/2014/main" id="{9C213D83-8EFC-CCCD-2770-1BA49EEB23CD}"/>
                  </a:ext>
                </a:extLst>
              </p:cNvPr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avLst/>
                <a:gdLst/>
                <a:ahLst/>
                <a:cxnLst/>
                <a:rect l="l" t="t" r="r" b="b"/>
                <a:pathLst>
                  <a:path w="112265" h="127865" extrusionOk="0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5;p62">
                <a:extLst>
                  <a:ext uri="{FF2B5EF4-FFF2-40B4-BE49-F238E27FC236}">
                    <a16:creationId xmlns:a16="http://schemas.microsoft.com/office/drawing/2014/main" id="{1159DFFF-135A-B1B6-1430-635BF59FA3B9}"/>
                  </a:ext>
                </a:extLst>
              </p:cNvPr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0961" extrusionOk="0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6;p62">
                <a:extLst>
                  <a:ext uri="{FF2B5EF4-FFF2-40B4-BE49-F238E27FC236}">
                    <a16:creationId xmlns:a16="http://schemas.microsoft.com/office/drawing/2014/main" id="{F08E9298-BDEE-3D93-95BF-6982B5A008CE}"/>
                  </a:ext>
                </a:extLst>
              </p:cNvPr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9761" extrusionOk="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7;p62">
                <a:extLst>
                  <a:ext uri="{FF2B5EF4-FFF2-40B4-BE49-F238E27FC236}">
                    <a16:creationId xmlns:a16="http://schemas.microsoft.com/office/drawing/2014/main" id="{E9878D27-B0B6-DCF7-8493-195215ABB603}"/>
                  </a:ext>
                </a:extLst>
              </p:cNvPr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7986" extrusionOk="0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8;p62">
                <a:extLst>
                  <a:ext uri="{FF2B5EF4-FFF2-40B4-BE49-F238E27FC236}">
                    <a16:creationId xmlns:a16="http://schemas.microsoft.com/office/drawing/2014/main" id="{2F443AB5-E14D-7B9D-B8F4-052E53F4EAE8}"/>
                  </a:ext>
                </a:extLst>
              </p:cNvPr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9761" extrusionOk="0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9;p62">
                <a:extLst>
                  <a:ext uri="{FF2B5EF4-FFF2-40B4-BE49-F238E27FC236}">
                    <a16:creationId xmlns:a16="http://schemas.microsoft.com/office/drawing/2014/main" id="{91D38C2A-0750-0F99-77B3-087FAFC1AFB3}"/>
                  </a:ext>
                </a:extLst>
              </p:cNvPr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6264" extrusionOk="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50;p62">
                <a:extLst>
                  <a:ext uri="{FF2B5EF4-FFF2-40B4-BE49-F238E27FC236}">
                    <a16:creationId xmlns:a16="http://schemas.microsoft.com/office/drawing/2014/main" id="{F239BF2E-8DDE-7B4E-A36C-94A4A51E8449}"/>
                  </a:ext>
                </a:extLst>
              </p:cNvPr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7778" extrusionOk="0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1;p62">
                <a:extLst>
                  <a:ext uri="{FF2B5EF4-FFF2-40B4-BE49-F238E27FC236}">
                    <a16:creationId xmlns:a16="http://schemas.microsoft.com/office/drawing/2014/main" id="{D638C28F-F2B3-1C0C-20A5-6BE73D3EF85C}"/>
                  </a:ext>
                </a:extLst>
              </p:cNvPr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075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2;p62">
                <a:extLst>
                  <a:ext uri="{FF2B5EF4-FFF2-40B4-BE49-F238E27FC236}">
                    <a16:creationId xmlns:a16="http://schemas.microsoft.com/office/drawing/2014/main" id="{DE995C33-C79A-83B9-728D-BBF56E441FD3}"/>
                  </a:ext>
                </a:extLst>
              </p:cNvPr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3341" extrusionOk="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953;p62">
              <a:extLst>
                <a:ext uri="{FF2B5EF4-FFF2-40B4-BE49-F238E27FC236}">
                  <a16:creationId xmlns:a16="http://schemas.microsoft.com/office/drawing/2014/main" id="{AF005DC9-09C6-5D06-906D-72220C673896}"/>
                </a:ext>
              </a:extLst>
            </p:cNvPr>
            <p:cNvSpPr/>
            <p:nvPr/>
          </p:nvSpPr>
          <p:spPr>
            <a:xfrm rot="-45350" flipH="1">
              <a:off x="2858849" y="2496947"/>
              <a:ext cx="149858" cy="382251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881;p62">
            <a:extLst>
              <a:ext uri="{FF2B5EF4-FFF2-40B4-BE49-F238E27FC236}">
                <a16:creationId xmlns:a16="http://schemas.microsoft.com/office/drawing/2014/main" id="{F95A90D1-2CC5-09CA-AF62-C92ABF69DBB1}"/>
              </a:ext>
            </a:extLst>
          </p:cNvPr>
          <p:cNvSpPr txBox="1">
            <a:spLocks/>
          </p:cNvSpPr>
          <p:nvPr/>
        </p:nvSpPr>
        <p:spPr>
          <a:xfrm>
            <a:off x="3033657" y="2035510"/>
            <a:ext cx="5472477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pPr algn="r"/>
            <a:r>
              <a:rPr lang="en-US" sz="6600" dirty="0"/>
              <a:t>THANK YOU!</a:t>
            </a:r>
          </a:p>
        </p:txBody>
      </p:sp>
      <p:cxnSp>
        <p:nvCxnSpPr>
          <p:cNvPr id="61" name="Google Shape;883;p62">
            <a:extLst>
              <a:ext uri="{FF2B5EF4-FFF2-40B4-BE49-F238E27FC236}">
                <a16:creationId xmlns:a16="http://schemas.microsoft.com/office/drawing/2014/main" id="{F710F51F-D1D2-8706-714D-C8317FB30335}"/>
              </a:ext>
            </a:extLst>
          </p:cNvPr>
          <p:cNvCxnSpPr/>
          <p:nvPr/>
        </p:nvCxnSpPr>
        <p:spPr>
          <a:xfrm>
            <a:off x="3727400" y="301021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F1B0C4-2B20-0EC3-80DA-94BDCE95F28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D3AC1A-B9A1-D1AB-03A5-1C225E905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901052"/>
              </p:ext>
            </p:extLst>
          </p:nvPr>
        </p:nvGraphicFramePr>
        <p:xfrm>
          <a:off x="435527" y="346180"/>
          <a:ext cx="8092440" cy="449056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3110">
                  <a:extLst>
                    <a:ext uri="{9D8B030D-6E8A-4147-A177-3AD203B41FA5}">
                      <a16:colId xmlns:a16="http://schemas.microsoft.com/office/drawing/2014/main" val="106756176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32207909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249773742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230688049"/>
                    </a:ext>
                  </a:extLst>
                </a:gridCol>
              </a:tblGrid>
              <a:tr h="3890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68602"/>
                  </a:ext>
                </a:extLst>
              </a:tr>
              <a:tr h="11754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[1]Plasma Metabolomics Reveals Metabolic Profiling For Diabetic Retinopathy and Disease Progression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Plasma Metabolites</a:t>
                      </a:r>
                    </a:p>
                    <a:p>
                      <a:pPr algn="ctr"/>
                      <a:r>
                        <a:rPr lang="en-US" sz="1200" dirty="0"/>
                        <a:t>42 DR and 32 T2DM without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PCA, Lasso, Logistic Regression, 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to different metabolic pathways were identified and confirmed to be associated with the occurrence of DR.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067014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[2]High Serum Neuron-Specific Enolase Level Is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Associated with Mild Cognitive Impairment in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 with Diabetic Retinopathy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Patients’ demographic and clinical data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124 patients with DR, including 56 MCI patients and 68 normal cognition patients1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NSE levels were measured using electrochemiluminescence immunoassay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Compared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with the normal cognition group, serum NSE levels and HbA1c levels in the MCI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group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were higher, while MMSE scores and educational level were lower (P&lt;0.05).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537269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[3]Identification of Diabetic Retinopathy through 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diabetics persons’ eyes</a:t>
                      </a:r>
                    </a:p>
                    <a:p>
                      <a:pPr algn="ctr"/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Diabetic Retinopathy Online Challenge (DRCON)10,000images, </a:t>
                      </a:r>
                      <a:r>
                        <a:rPr lang="en-US" sz="1200" baseline="0" dirty="0" err="1">
                          <a:latin typeface="Rubik" panose="020B0604020202020204" charset="-79"/>
                          <a:cs typeface="Rubik" panose="020B0604020202020204" charset="-79"/>
                        </a:rPr>
                        <a:t>Messidor</a:t>
                      </a:r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 dataset 3000images, Kaggle DR dataset 2000images 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Optimum-Path Forest (OPF) and Restricted Boltzmann machines (RBM)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The RBM model of machine learning automatic disease detection performed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824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F3742C-E5D0-97A9-FA54-18C4156DE7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389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58925"/>
              </p:ext>
            </p:extLst>
          </p:nvPr>
        </p:nvGraphicFramePr>
        <p:xfrm>
          <a:off x="486889" y="275318"/>
          <a:ext cx="8098972" cy="46378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[4]A critical review on diagnosis of diabetic retinopathy</a:t>
                      </a:r>
                    </a:p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using machine learning and deep learning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Retinal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Images</a:t>
                      </a:r>
                    </a:p>
                    <a:p>
                      <a:pPr algn="ctr"/>
                      <a:r>
                        <a:rPr lang="en-US" sz="1200" dirty="0"/>
                        <a:t>DIARETDB1, </a:t>
                      </a:r>
                      <a:r>
                        <a:rPr lang="en-US" sz="1200" dirty="0" err="1"/>
                        <a:t>Messidor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IDRiC</a:t>
                      </a:r>
                      <a:r>
                        <a:rPr lang="en-US" sz="1200" dirty="0"/>
                        <a:t>, Kaggle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processing, convolutional neural networks (CNNs), SVMs,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decision trees,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and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random forests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 detailed review on DR, its features, causes, ML models, state-of-the-art DL models, challenges, comparisons and future directions, for early detection of DR.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[5]Automated diabetic retinopathy detection using radial basis function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Retinal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130 retinal images, while DIARETDB1 contains 89 retinal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Radial basis function neural network classifier, and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 techniques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accuracy of 89.4% Sensitivity 0.94 &amp; Specificity 0.16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[6]Optimized hybrid machine learning approach for smartphone based diabetic retinopathy detection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APTOS-2019-Blindness-Detection,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EyePacs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using enhanced ML and DL methods with new different optimization algorithms for accomplishing the maximum detection rate.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8BE6604-D3E1-8170-0050-D1C31F6F6C9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85511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431040"/>
              </p:ext>
            </p:extLst>
          </p:nvPr>
        </p:nvGraphicFramePr>
        <p:xfrm>
          <a:off x="486889" y="275319"/>
          <a:ext cx="8098972" cy="4846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28261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1022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[8]Machine learning in clinical decision making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Clinical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dirty="0"/>
                        <a:t>Electronic Health Records (EHRs), Arterial pressure waveform recordings, Wearable technology and smartphones,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Logistic regression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Network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integration of machine-learning platforms into clinical medicine in future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21196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[9]Artificial intelligence in current diabetes management and prediction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Hospital dataset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The Henan Rural Cohort Study(39,259 participants aged 18–79 years), The Canadian Primary Care Sentinel Surveillance Network (CPCSSN), The Korea University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Guro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Hospital dataset, The Kanazawa city dataset(139,225 participants)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learning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Machine learning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Introduce AI/ML-based medical devices and prediction models regarding diabetes.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067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[10]Deep learning for healthcare: review, opportunities and challenges, Briefings in bioinformatics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Clinical imaging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Genomic data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deep learning approaches could be the vehicle for translating big biomedical data into improved human health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9C8C84-CD9F-AD3A-7201-4BB0C4312A7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2270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</a:p>
        </p:txBody>
      </p:sp>
      <p:cxnSp>
        <p:nvCxnSpPr>
          <p:cNvPr id="812" name="Google Shape;812;p55"/>
          <p:cNvCxnSpPr/>
          <p:nvPr/>
        </p:nvCxnSpPr>
        <p:spPr>
          <a:xfrm>
            <a:off x="2713950" y="3446075"/>
            <a:ext cx="371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C45F6C-4FF6-97EB-2A1B-4724047B9EDF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5614"/>
            <a:ext cx="7651367" cy="4521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[1]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  <a:sym typeface="Arial"/>
              </a:rPr>
              <a:t>Plasma Metabolomics Reveals Metabolic Profiling For Diabetic Retinopathy and Disease Progression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to different metabolic pathways were identified and confirmed to be associated with the occurrence of DR. 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(Plasma Metabolites)</a:t>
            </a:r>
            <a:endParaRPr lang="en-US" b="0" i="0" dirty="0">
              <a:solidFill>
                <a:schemeClr val="tx1"/>
              </a:solidFill>
              <a:effectLst/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[2]</a:t>
            </a:r>
            <a:r>
              <a:rPr lang="en-US" sz="18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ea typeface="+mn-ea"/>
                <a:cs typeface="Rubik" panose="020B0604020202020204" charset="-79"/>
                <a:sym typeface="Arial"/>
              </a:rPr>
              <a:t>High Serum Neuron-Specific Enolase Level is Associated with Mild Cognitive Impairment in Patients with Diabetic Retinopathy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Compared with the normal cognition group, serum NSE levels and HbA1c levels in the MCI group were higher, while MMSE scores and educational level were lower (P&lt;0.05)(Patients’ demographic and clinical data )</a:t>
            </a:r>
          </a:p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[3]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Identification of Diabetic Retinopathy through Machine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RBM model of machine learning automatic disease detection performed well(diabetics persons’ eyes)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[4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critical review on diagnosis of diabetic retinopathy using machine learning and deep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detailed review on DR, its features, causes, ML models, state-of-the-art DL models, challenges, comparisons and future directions, for early detection of DR.(Retinal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[5]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Automated diabetic retinopathy detection using radial basis function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Radial basis function neural network classifier, and Image processing techniques.(retinal images)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-apple-system"/>
                <a:cs typeface="Arial"/>
                <a:sym typeface="IBM Plex Sans SemiBold"/>
              </a:rPr>
              <a:t>05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-apple-system"/>
              <a:cs typeface="Arial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4033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A32FD-21AB-441F-8078-C53EDDB25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918" y="445654"/>
            <a:ext cx="7048500" cy="35322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[6]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Optimized hybrid machine learning approach for smartphone based diabetic retinopathy detection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using enhanced ML and DL methods with new different optimization algorithms for accomplishing the maximum detection rate.(Retinal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[8]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Machine learning in clinical decision making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integration of machine-learning platforms into clinical medicine in future.(Clinical data)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[9]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Artificial intelligence in current diabetes management and prediction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Introduce AI/ML-based medical devices and prediction models regarding diabetes.(Hospital dataset)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[10]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for healthcare: review, opportunities and challenges, Briefings in bioinformatics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approaches could be the vehicle for translating big biomedical data into improved human health each papers are given single point review. (Clinical imaging data)</a:t>
            </a:r>
            <a:endParaRPr lang="en-US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1B9548-2F22-AB50-9BDF-7814C58A271A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84754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04629"/>
            <a:ext cx="765136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[5]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Kamble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Vaibhav V., and Rajendra D., “Automated diabetic retinopathy detection using radial basis function”, Procedia Computer Science, vol.167, no. , pp. 799-808, 2020. Available: 10.1016/j.procs.2020.03.429.</a:t>
            </a:r>
          </a:p>
          <a:p>
            <a:pPr marL="0" indent="0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As they using abnormal and excessive bleeding from blood vessels presence in retinal image there is a possibility that it caused by other factors rather than diabetic.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performance of the system in detecting diabetic retinopathy may heavily rely on the quality and clarity of the retinal images used.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research has several limitations, including a small sample size, a single type of neural network.	</a:t>
            </a:r>
          </a:p>
          <a:p>
            <a:pPr marL="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0" indent="0" algn="just">
              <a:buNone/>
            </a:pPr>
            <a:endParaRPr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219E14B1-F3B7-D221-71F7-02A161C3B319}"/>
              </a:ext>
            </a:extLst>
          </p:cNvPr>
          <p:cNvCxnSpPr>
            <a:cxnSpLocks/>
          </p:cNvCxnSpPr>
          <p:nvPr/>
        </p:nvCxnSpPr>
        <p:spPr>
          <a:xfrm>
            <a:off x="819924" y="1023312"/>
            <a:ext cx="38394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79533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4"/>
          <p:cNvSpPr txBox="1">
            <a:spLocks noGrp="1"/>
          </p:cNvSpPr>
          <p:nvPr>
            <p:ph type="title"/>
          </p:nvPr>
        </p:nvSpPr>
        <p:spPr>
          <a:xfrm>
            <a:off x="719989" y="2473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of Our Work</a:t>
            </a:r>
            <a:endParaRPr dirty="0"/>
          </a:p>
        </p:txBody>
      </p:sp>
      <p:sp>
        <p:nvSpPr>
          <p:cNvPr id="788" name="Google Shape;788;p54"/>
          <p:cNvSpPr txBox="1"/>
          <p:nvPr/>
        </p:nvSpPr>
        <p:spPr>
          <a:xfrm>
            <a:off x="186603" y="2677042"/>
            <a:ext cx="25927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Previous Articles</a:t>
            </a:r>
            <a:endParaRPr sz="2200" b="1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375686" y="3184005"/>
            <a:ext cx="247133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Literature Review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Annotated Bibiliography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 flipH="1">
            <a:off x="11015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p54"/>
          <p:cNvSpPr txBox="1"/>
          <p:nvPr/>
        </p:nvSpPr>
        <p:spPr>
          <a:xfrm>
            <a:off x="3378690" y="2656156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Dataset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3" name="Google Shape;793;p54"/>
          <p:cNvSpPr txBox="1"/>
          <p:nvPr/>
        </p:nvSpPr>
        <p:spPr>
          <a:xfrm flipH="1">
            <a:off x="39753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p54"/>
          <p:cNvSpPr txBox="1"/>
          <p:nvPr/>
        </p:nvSpPr>
        <p:spPr>
          <a:xfrm>
            <a:off x="5998935" y="2819641"/>
            <a:ext cx="2463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Analyse Results &amp; Document 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6" name="Google Shape;796;p54"/>
          <p:cNvSpPr txBox="1"/>
          <p:nvPr/>
        </p:nvSpPr>
        <p:spPr>
          <a:xfrm flipH="1">
            <a:off x="68492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7" name="Google Shape;797;p54"/>
          <p:cNvSpPr txBox="1"/>
          <p:nvPr/>
        </p:nvSpPr>
        <p:spPr>
          <a:xfrm>
            <a:off x="2019090" y="161914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Proposal Writing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9" name="Google Shape;799;p54"/>
          <p:cNvSpPr txBox="1"/>
          <p:nvPr/>
        </p:nvSpPr>
        <p:spPr>
          <a:xfrm flipH="1">
            <a:off x="26157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0" name="Google Shape;800;p54"/>
          <p:cNvSpPr txBox="1"/>
          <p:nvPr/>
        </p:nvSpPr>
        <p:spPr>
          <a:xfrm flipH="1">
            <a:off x="5412321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1" name="Google Shape;801;p54"/>
          <p:cNvSpPr txBox="1"/>
          <p:nvPr/>
        </p:nvSpPr>
        <p:spPr>
          <a:xfrm>
            <a:off x="4505965" y="1629759"/>
            <a:ext cx="25755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Implementation Process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cxnSp>
        <p:nvCxnSpPr>
          <p:cNvPr id="803" name="Google Shape;803;p54"/>
          <p:cNvCxnSpPr>
            <a:stCxn id="790" idx="1"/>
            <a:endCxn id="799" idx="3"/>
          </p:cNvCxnSpPr>
          <p:nvPr/>
        </p:nvCxnSpPr>
        <p:spPr>
          <a:xfrm>
            <a:off x="1864446" y="2371381"/>
            <a:ext cx="7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54"/>
          <p:cNvCxnSpPr>
            <a:stCxn id="799" idx="1"/>
            <a:endCxn id="793" idx="3"/>
          </p:cNvCxnSpPr>
          <p:nvPr/>
        </p:nvCxnSpPr>
        <p:spPr>
          <a:xfrm>
            <a:off x="3378696" y="2371381"/>
            <a:ext cx="59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54"/>
          <p:cNvCxnSpPr>
            <a:stCxn id="793" idx="1"/>
            <a:endCxn id="800" idx="3"/>
          </p:cNvCxnSpPr>
          <p:nvPr/>
        </p:nvCxnSpPr>
        <p:spPr>
          <a:xfrm>
            <a:off x="4738296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54"/>
          <p:cNvCxnSpPr>
            <a:stCxn id="800" idx="1"/>
            <a:endCxn id="796" idx="3"/>
          </p:cNvCxnSpPr>
          <p:nvPr/>
        </p:nvCxnSpPr>
        <p:spPr>
          <a:xfrm>
            <a:off x="6175221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89;p54">
            <a:extLst>
              <a:ext uri="{FF2B5EF4-FFF2-40B4-BE49-F238E27FC236}">
                <a16:creationId xmlns:a16="http://schemas.microsoft.com/office/drawing/2014/main" id="{E4D1080B-D1D1-37EF-0084-16C282B73FC6}"/>
              </a:ext>
            </a:extLst>
          </p:cNvPr>
          <p:cNvSpPr txBox="1"/>
          <p:nvPr/>
        </p:nvSpPr>
        <p:spPr>
          <a:xfrm>
            <a:off x="5793758" y="3373459"/>
            <a:ext cx="271701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Compare Accuracies for each subtype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A982F3B9-D47E-70B4-AC2C-A794F7386F5C}"/>
              </a:ext>
            </a:extLst>
          </p:cNvPr>
          <p:cNvCxnSpPr>
            <a:cxnSpLocks/>
          </p:cNvCxnSpPr>
          <p:nvPr/>
        </p:nvCxnSpPr>
        <p:spPr>
          <a:xfrm>
            <a:off x="3120918" y="841777"/>
            <a:ext cx="28780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F3CB17-C3F6-2FBC-B164-AE54A1E5E00B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820F-A9B4-36D3-5E80-9DE7B786D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Google Shape;1290;p65">
            <a:extLst>
              <a:ext uri="{FF2B5EF4-FFF2-40B4-BE49-F238E27FC236}">
                <a16:creationId xmlns:a16="http://schemas.microsoft.com/office/drawing/2014/main" id="{D7618002-362F-8C1D-6003-5DDADED34C80}"/>
              </a:ext>
            </a:extLst>
          </p:cNvPr>
          <p:cNvSpPr txBox="1">
            <a:spLocks/>
          </p:cNvSpPr>
          <p:nvPr/>
        </p:nvSpPr>
        <p:spPr>
          <a:xfrm>
            <a:off x="720000" y="1562102"/>
            <a:ext cx="7913637" cy="3051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Collection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Preprocess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Feature Selection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 Effectiveness</a:t>
            </a:r>
          </a:p>
          <a:p>
            <a:pPr marL="1371600" lvl="2" indent="-457200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7D1F1596-A2D8-318A-3F16-0B2400F69F23}"/>
              </a:ext>
            </a:extLst>
          </p:cNvPr>
          <p:cNvCxnSpPr>
            <a:cxnSpLocks/>
          </p:cNvCxnSpPr>
          <p:nvPr/>
        </p:nvCxnSpPr>
        <p:spPr>
          <a:xfrm>
            <a:off x="3476065" y="1090549"/>
            <a:ext cx="22725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E44A2C-04CD-6DF6-8CD2-CAEBBCDBF4D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pSp>
        <p:nvGrpSpPr>
          <p:cNvPr id="4" name="Google Shape;4014;p72">
            <a:extLst>
              <a:ext uri="{FF2B5EF4-FFF2-40B4-BE49-F238E27FC236}">
                <a16:creationId xmlns:a16="http://schemas.microsoft.com/office/drawing/2014/main" id="{9245931C-EC34-922B-294C-58F7341B8E9C}"/>
              </a:ext>
            </a:extLst>
          </p:cNvPr>
          <p:cNvGrpSpPr/>
          <p:nvPr/>
        </p:nvGrpSpPr>
        <p:grpSpPr>
          <a:xfrm>
            <a:off x="2914583" y="3886183"/>
            <a:ext cx="3395516" cy="727415"/>
            <a:chOff x="1808063" y="4294338"/>
            <a:chExt cx="3370782" cy="721817"/>
          </a:xfrm>
        </p:grpSpPr>
        <p:sp>
          <p:nvSpPr>
            <p:cNvPr id="6" name="Google Shape;4015;p72">
              <a:extLst>
                <a:ext uri="{FF2B5EF4-FFF2-40B4-BE49-F238E27FC236}">
                  <a16:creationId xmlns:a16="http://schemas.microsoft.com/office/drawing/2014/main" id="{CF605FBF-A8ED-D979-88F7-F7721D302ACC}"/>
                </a:ext>
              </a:extLst>
            </p:cNvPr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16;p72">
              <a:extLst>
                <a:ext uri="{FF2B5EF4-FFF2-40B4-BE49-F238E27FC236}">
                  <a16:creationId xmlns:a16="http://schemas.microsoft.com/office/drawing/2014/main" id="{74316954-4529-BB7F-40F6-2AF974BF5F70}"/>
                </a:ext>
              </a:extLst>
            </p:cNvPr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17;p72">
              <a:extLst>
                <a:ext uri="{FF2B5EF4-FFF2-40B4-BE49-F238E27FC236}">
                  <a16:creationId xmlns:a16="http://schemas.microsoft.com/office/drawing/2014/main" id="{1E7E0E5B-072D-BF2E-6A61-D67E62DD9A1B}"/>
                </a:ext>
              </a:extLst>
            </p:cNvPr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18;p72">
              <a:extLst>
                <a:ext uri="{FF2B5EF4-FFF2-40B4-BE49-F238E27FC236}">
                  <a16:creationId xmlns:a16="http://schemas.microsoft.com/office/drawing/2014/main" id="{89AF70EE-3052-85D6-9B73-ABFFFD90DEEC}"/>
                </a:ext>
              </a:extLst>
            </p:cNvPr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9;p72">
              <a:extLst>
                <a:ext uri="{FF2B5EF4-FFF2-40B4-BE49-F238E27FC236}">
                  <a16:creationId xmlns:a16="http://schemas.microsoft.com/office/drawing/2014/main" id="{C6A5114A-AA1E-5492-E11C-3DFBF1008196}"/>
                </a:ext>
              </a:extLst>
            </p:cNvPr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0;p72">
              <a:extLst>
                <a:ext uri="{FF2B5EF4-FFF2-40B4-BE49-F238E27FC236}">
                  <a16:creationId xmlns:a16="http://schemas.microsoft.com/office/drawing/2014/main" id="{5D6E2931-0D10-5F7A-D73E-B18D3115D3BC}"/>
                </a:ext>
              </a:extLst>
            </p:cNvPr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21;p72">
              <a:extLst>
                <a:ext uri="{FF2B5EF4-FFF2-40B4-BE49-F238E27FC236}">
                  <a16:creationId xmlns:a16="http://schemas.microsoft.com/office/drawing/2014/main" id="{31E7F82F-F65E-8892-C463-964A35E865FC}"/>
                </a:ext>
              </a:extLst>
            </p:cNvPr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22;p72">
              <a:extLst>
                <a:ext uri="{FF2B5EF4-FFF2-40B4-BE49-F238E27FC236}">
                  <a16:creationId xmlns:a16="http://schemas.microsoft.com/office/drawing/2014/main" id="{804C86A9-096B-9C21-4A89-4366FFACD314}"/>
                </a:ext>
              </a:extLst>
            </p:cNvPr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23;p72">
              <a:extLst>
                <a:ext uri="{FF2B5EF4-FFF2-40B4-BE49-F238E27FC236}">
                  <a16:creationId xmlns:a16="http://schemas.microsoft.com/office/drawing/2014/main" id="{C8D96D28-130C-926D-FD65-65939F28C67F}"/>
                </a:ext>
              </a:extLst>
            </p:cNvPr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4;p72">
              <a:extLst>
                <a:ext uri="{FF2B5EF4-FFF2-40B4-BE49-F238E27FC236}">
                  <a16:creationId xmlns:a16="http://schemas.microsoft.com/office/drawing/2014/main" id="{E00FE06D-A516-27A7-C608-FF2C64B35422}"/>
                </a:ext>
              </a:extLst>
            </p:cNvPr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6099156"/>
      </p:ext>
    </p:extLst>
  </p:cSld>
  <p:clrMapOvr>
    <a:masterClrMapping/>
  </p:clrMapOvr>
</p:sld>
</file>

<file path=ppt/theme/theme1.xml><?xml version="1.0" encoding="utf-8"?>
<a:theme xmlns:a="http://schemas.openxmlformats.org/drawingml/2006/main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  <wetp:taskpane dockstate="right" visibility="0" width="438" row="6">
    <wetp:webextensionref xmlns:r="http://schemas.openxmlformats.org/officeDocument/2006/relationships" r:id="rId2"/>
  </wetp:taskpane>
  <wetp:taskpane dockstate="right" visibility="0" width="438" row="7">
    <wetp:webextensionref xmlns:r="http://schemas.openxmlformats.org/officeDocument/2006/relationships" r:id="rId3"/>
  </wetp:taskpane>
  <wetp:taskpane dockstate="right" visibility="0" width="438" row="8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BE14E9C1-0699-47F1-9528-A5DFF9532DF5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4A953B2-5155-41F8-8B1C-B5A14EA12B15}">
  <we:reference id="wa104379370" version="2.0.0.0" store="en-US" storeType="OMEX"/>
  <we:alternateReferences>
    <we:reference id="wa104379370" version="2.0.0.0" store="wa10437937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FBBF41C-4951-446E-80DD-0F6184B0B9F7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997755B-FFA6-4C58-BDCC-8052BA6B8C25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3838</TotalTime>
  <Words>3803</Words>
  <Application>Microsoft Office PowerPoint</Application>
  <PresentationFormat>On-screen Show (16:9)</PresentationFormat>
  <Paragraphs>610</Paragraphs>
  <Slides>37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8" baseType="lpstr">
      <vt:lpstr>-apple-system</vt:lpstr>
      <vt:lpstr>IBM Plex Sans SemiBold</vt:lpstr>
      <vt:lpstr>Cambria Math</vt:lpstr>
      <vt:lpstr>IBM Plex Sans Medium</vt:lpstr>
      <vt:lpstr>Söhne</vt:lpstr>
      <vt:lpstr>Calibri</vt:lpstr>
      <vt:lpstr>Rubik</vt:lpstr>
      <vt:lpstr>Arial</vt:lpstr>
      <vt:lpstr>Proxima Nova</vt:lpstr>
      <vt:lpstr>IBM Plex Sans</vt:lpstr>
      <vt:lpstr>Eye Diseases: Presbyopia by Slidesgo</vt:lpstr>
      <vt:lpstr>Performance Comparison of different molecular data in the identification of DIABETIC RETINOPATHY</vt:lpstr>
      <vt:lpstr>INTRODUCTION</vt:lpstr>
      <vt:lpstr>In Our Research,</vt:lpstr>
      <vt:lpstr>LITERATURE REVIEW</vt:lpstr>
      <vt:lpstr>PowerPoint Presentation</vt:lpstr>
      <vt:lpstr>PowerPoint Presentation</vt:lpstr>
      <vt:lpstr>Gap In The Literature</vt:lpstr>
      <vt:lpstr>Plan of Our Work</vt:lpstr>
      <vt:lpstr>Methodology</vt:lpstr>
      <vt:lpstr>Data to be used in this work</vt:lpstr>
      <vt:lpstr>Data to be used in this work</vt:lpstr>
      <vt:lpstr>Data Preprocessing</vt:lpstr>
      <vt:lpstr>Feature Selection</vt:lpstr>
      <vt:lpstr>PowerPoint Presentation</vt:lpstr>
      <vt:lpstr>PowerPoint Presentation</vt:lpstr>
      <vt:lpstr>Feature Selection Results - DNA Methylation</vt:lpstr>
      <vt:lpstr>PowerPoint Presentation</vt:lpstr>
      <vt:lpstr>Models Building</vt:lpstr>
      <vt:lpstr>Model Building Results - DNA Methylation</vt:lpstr>
      <vt:lpstr>Model Building Results - smallRNA</vt:lpstr>
      <vt:lpstr>Model Building Results - totalRNA</vt:lpstr>
      <vt:lpstr>Distribution Analysis</vt:lpstr>
      <vt:lpstr>Select the Best type of Single Omic data </vt:lpstr>
      <vt:lpstr>Find Effectiveness</vt:lpstr>
      <vt:lpstr>Timeline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DISEASES: PRESBYOPIA</dc:title>
  <dc:creator>Banula Lakwindu</dc:creator>
  <cp:lastModifiedBy>CHANDRASIRI H.V.B.L.</cp:lastModifiedBy>
  <cp:revision>54</cp:revision>
  <dcterms:modified xsi:type="dcterms:W3CDTF">2024-01-22T07:17:58Z</dcterms:modified>
</cp:coreProperties>
</file>